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61" r:id="rId4"/>
    <p:sldId id="264" r:id="rId5"/>
    <p:sldId id="263" r:id="rId6"/>
    <p:sldId id="262" r:id="rId7"/>
    <p:sldId id="265" r:id="rId8"/>
    <p:sldId id="270" r:id="rId9"/>
    <p:sldId id="266" r:id="rId10"/>
    <p:sldId id="267" r:id="rId11"/>
    <p:sldId id="269" r:id="rId12"/>
    <p:sldId id="271" r:id="rId13"/>
    <p:sldId id="272" r:id="rId14"/>
    <p:sldId id="274" r:id="rId15"/>
    <p:sldId id="273" r:id="rId16"/>
    <p:sldId id="276" r:id="rId17"/>
    <p:sldId id="277" r:id="rId18"/>
    <p:sldId id="287" r:id="rId19"/>
    <p:sldId id="288" r:id="rId20"/>
    <p:sldId id="278" r:id="rId21"/>
    <p:sldId id="279" r:id="rId22"/>
    <p:sldId id="280" r:id="rId23"/>
    <p:sldId id="281" r:id="rId24"/>
    <p:sldId id="282" r:id="rId25"/>
    <p:sldId id="284" r:id="rId26"/>
    <p:sldId id="286" r:id="rId27"/>
    <p:sldId id="289" r:id="rId28"/>
    <p:sldId id="290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063" autoAdjust="0"/>
  </p:normalViewPr>
  <p:slideViewPr>
    <p:cSldViewPr snapToGrid="0" snapToObjects="1">
      <p:cViewPr varScale="1">
        <p:scale>
          <a:sx n="105" d="100"/>
          <a:sy n="105" d="100"/>
        </p:scale>
        <p:origin x="-6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206E2-83C7-4113-9865-1DF4D06C237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C56EC87-955E-424F-85D6-6299BE91DAB3}">
      <dgm:prSet phldrT="[Text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97504C60-4500-465F-A269-D59A59D5CCDB}" type="parTrans" cxnId="{85E83391-8729-48EB-A447-181ACFDD5FF9}">
      <dgm:prSet/>
      <dgm:spPr/>
      <dgm:t>
        <a:bodyPr/>
        <a:lstStyle/>
        <a:p>
          <a:endParaRPr lang="hr-HR"/>
        </a:p>
      </dgm:t>
    </dgm:pt>
    <dgm:pt modelId="{3D334B0E-4D63-4C9A-A3D0-1BC6C1C38033}" type="sibTrans" cxnId="{85E83391-8729-48EB-A447-181ACFDD5FF9}">
      <dgm:prSet/>
      <dgm:spPr/>
      <dgm:t>
        <a:bodyPr/>
        <a:lstStyle/>
        <a:p>
          <a:endParaRPr lang="hr-HR"/>
        </a:p>
      </dgm:t>
    </dgm:pt>
    <dgm:pt modelId="{8BB0B70C-CC2F-491D-8132-B5B0B26E6B74}">
      <dgm:prSet phldrT="[Text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E9E84001-9E4D-4F3B-B04E-C8AB2363373E}" type="parTrans" cxnId="{C6DF3FE8-B844-4FC0-843B-7C51B9A5B5A0}">
      <dgm:prSet/>
      <dgm:spPr/>
      <dgm:t>
        <a:bodyPr/>
        <a:lstStyle/>
        <a:p>
          <a:endParaRPr lang="hr-HR"/>
        </a:p>
      </dgm:t>
    </dgm:pt>
    <dgm:pt modelId="{8F345E57-01DA-44FD-8C5A-4FCF47D1D336}" type="sibTrans" cxnId="{C6DF3FE8-B844-4FC0-843B-7C51B9A5B5A0}">
      <dgm:prSet/>
      <dgm:spPr/>
      <dgm:t>
        <a:bodyPr/>
        <a:lstStyle/>
        <a:p>
          <a:endParaRPr lang="hr-HR"/>
        </a:p>
      </dgm:t>
    </dgm:pt>
    <dgm:pt modelId="{CB14A06A-72A4-4C01-B56C-D371EABF65E7}" type="pres">
      <dgm:prSet presAssocID="{577206E2-83C7-4113-9865-1DF4D06C2371}" presName="compositeShape" presStyleCnt="0">
        <dgm:presLayoutVars>
          <dgm:chMax val="7"/>
          <dgm:dir/>
          <dgm:resizeHandles val="exact"/>
        </dgm:presLayoutVars>
      </dgm:prSet>
      <dgm:spPr/>
    </dgm:pt>
    <dgm:pt modelId="{7FB2F40E-E185-4BA8-934D-9B80E5A82314}" type="pres">
      <dgm:prSet presAssocID="{4C56EC87-955E-424F-85D6-6299BE91DAB3}" presName="circ1" presStyleLbl="vennNode1" presStyleIdx="0" presStyleCnt="2" custScaleX="112712" custScaleY="105105" custLinFactX="-50037" custLinFactNeighborX="-100000" custLinFactNeighborY="46938"/>
      <dgm:spPr/>
      <dgm:t>
        <a:bodyPr/>
        <a:lstStyle/>
        <a:p>
          <a:endParaRPr lang="hr-HR"/>
        </a:p>
      </dgm:t>
    </dgm:pt>
    <dgm:pt modelId="{21C8A5F3-EBC0-4842-A281-EBC6801DB733}" type="pres">
      <dgm:prSet presAssocID="{4C56EC87-955E-424F-85D6-6299BE91DA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90035D8-C455-4DE9-A8FA-AC7D5CE82D01}" type="pres">
      <dgm:prSet presAssocID="{8BB0B70C-CC2F-491D-8132-B5B0B26E6B74}" presName="circ2" presStyleLbl="vennNode1" presStyleIdx="1" presStyleCnt="2" custScaleX="108736" custScaleY="105105" custLinFactNeighborX="-7738" custLinFactNeighborY="2279"/>
      <dgm:spPr/>
      <dgm:t>
        <a:bodyPr/>
        <a:lstStyle/>
        <a:p>
          <a:endParaRPr lang="hr-HR"/>
        </a:p>
      </dgm:t>
    </dgm:pt>
    <dgm:pt modelId="{8BABDF86-45DC-4A55-A030-FF2ED4477AFA}" type="pres">
      <dgm:prSet presAssocID="{8BB0B70C-CC2F-491D-8132-B5B0B26E6B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6DF3FE8-B844-4FC0-843B-7C51B9A5B5A0}" srcId="{577206E2-83C7-4113-9865-1DF4D06C2371}" destId="{8BB0B70C-CC2F-491D-8132-B5B0B26E6B74}" srcOrd="1" destOrd="0" parTransId="{E9E84001-9E4D-4F3B-B04E-C8AB2363373E}" sibTransId="{8F345E57-01DA-44FD-8C5A-4FCF47D1D336}"/>
    <dgm:cxn modelId="{5B0705B6-509C-44EA-BF4F-1C07AB62D332}" type="presOf" srcId="{4C56EC87-955E-424F-85D6-6299BE91DAB3}" destId="{7FB2F40E-E185-4BA8-934D-9B80E5A82314}" srcOrd="0" destOrd="0" presId="urn:microsoft.com/office/officeart/2005/8/layout/venn1"/>
    <dgm:cxn modelId="{C5187944-4FBA-4417-88CC-AD585D4B5C40}" type="presOf" srcId="{577206E2-83C7-4113-9865-1DF4D06C2371}" destId="{CB14A06A-72A4-4C01-B56C-D371EABF65E7}" srcOrd="0" destOrd="0" presId="urn:microsoft.com/office/officeart/2005/8/layout/venn1"/>
    <dgm:cxn modelId="{EFEB3F3F-3B3D-45BF-86B2-7375047FA97A}" type="presOf" srcId="{8BB0B70C-CC2F-491D-8132-B5B0B26E6B74}" destId="{8BABDF86-45DC-4A55-A030-FF2ED4477AFA}" srcOrd="1" destOrd="0" presId="urn:microsoft.com/office/officeart/2005/8/layout/venn1"/>
    <dgm:cxn modelId="{6789C99D-D9D1-4F24-9FB0-BEE7267CC0CC}" type="presOf" srcId="{8BB0B70C-CC2F-491D-8132-B5B0B26E6B74}" destId="{F90035D8-C455-4DE9-A8FA-AC7D5CE82D01}" srcOrd="0" destOrd="0" presId="urn:microsoft.com/office/officeart/2005/8/layout/venn1"/>
    <dgm:cxn modelId="{489694D5-C6C0-465B-955B-EF3DC02A3A2C}" type="presOf" srcId="{4C56EC87-955E-424F-85D6-6299BE91DAB3}" destId="{21C8A5F3-EBC0-4842-A281-EBC6801DB733}" srcOrd="1" destOrd="0" presId="urn:microsoft.com/office/officeart/2005/8/layout/venn1"/>
    <dgm:cxn modelId="{85E83391-8729-48EB-A447-181ACFDD5FF9}" srcId="{577206E2-83C7-4113-9865-1DF4D06C2371}" destId="{4C56EC87-955E-424F-85D6-6299BE91DAB3}" srcOrd="0" destOrd="0" parTransId="{97504C60-4500-465F-A269-D59A59D5CCDB}" sibTransId="{3D334B0E-4D63-4C9A-A3D0-1BC6C1C38033}"/>
    <dgm:cxn modelId="{0EDF915C-6935-44DF-BA7B-F1F7E0D7501D}" type="presParOf" srcId="{CB14A06A-72A4-4C01-B56C-D371EABF65E7}" destId="{7FB2F40E-E185-4BA8-934D-9B80E5A82314}" srcOrd="0" destOrd="0" presId="urn:microsoft.com/office/officeart/2005/8/layout/venn1"/>
    <dgm:cxn modelId="{93445A5F-E5F9-459B-9A75-07CA68F4CDF0}" type="presParOf" srcId="{CB14A06A-72A4-4C01-B56C-D371EABF65E7}" destId="{21C8A5F3-EBC0-4842-A281-EBC6801DB733}" srcOrd="1" destOrd="0" presId="urn:microsoft.com/office/officeart/2005/8/layout/venn1"/>
    <dgm:cxn modelId="{EE2893A5-1F38-4A2C-AEAA-2EB1DD69F7A6}" type="presParOf" srcId="{CB14A06A-72A4-4C01-B56C-D371EABF65E7}" destId="{F90035D8-C455-4DE9-A8FA-AC7D5CE82D01}" srcOrd="2" destOrd="0" presId="urn:microsoft.com/office/officeart/2005/8/layout/venn1"/>
    <dgm:cxn modelId="{081147AE-0408-4057-AF6E-14E1313A86AF}" type="presParOf" srcId="{CB14A06A-72A4-4C01-B56C-D371EABF65E7}" destId="{8BABDF86-45DC-4A55-A030-FF2ED4477AF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B2F40E-E185-4BA8-934D-9B80E5A82314}">
      <dsp:nvSpPr>
        <dsp:cNvPr id="0" name=""/>
        <dsp:cNvSpPr/>
      </dsp:nvSpPr>
      <dsp:spPr>
        <a:xfrm>
          <a:off x="0" y="-72035"/>
          <a:ext cx="3562608" cy="3322166"/>
        </a:xfrm>
        <a:prstGeom prst="ellipse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497481" y="319719"/>
        <a:ext cx="2054116" cy="2538656"/>
      </dsp:txXfrm>
    </dsp:sp>
    <dsp:sp modelId="{F90035D8-C455-4DE9-A8FA-AC7D5CE82D01}">
      <dsp:nvSpPr>
        <dsp:cNvPr id="0" name=""/>
        <dsp:cNvSpPr/>
      </dsp:nvSpPr>
      <dsp:spPr>
        <a:xfrm>
          <a:off x="2106609" y="-72035"/>
          <a:ext cx="3436935" cy="3322166"/>
        </a:xfrm>
        <a:prstGeom prst="ellipse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3081956" y="319719"/>
        <a:ext cx="1981656" cy="2538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0065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7391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9509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hr-HR" sz="3200" b="1" dirty="0"/>
          </a:p>
        </p:txBody>
      </p:sp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81305c3-bb65-444a-8a0f-2abdb4838617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81305c3-bb65-444a-8a0f-2abdb4838617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learningapps.org/watch?v=p2z2d1vtv2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hyperlink" Target="https://learningapps.org/watch?v=pimaq3w4j19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-sfera.hr/dodatni-digitalni-sadrzaji/781305c3-bb65-444a-8a0f-2abdb4838617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press.24sata.hr/znanost/pustinjska-biljka-ulovljena-kako-pije-maglu-svojim-liscem-5480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81305c3-bb65-444a-8a0f-2abdb4838617/" TargetMode="External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watch?v=9WJliNDkXco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-sfera.hr/dodatni-digitalni-sadrzaji/781305c3-bb65-444a-8a0f-2abdb4838617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www.e-sfera.hr/dodatni-digitalni-sadrzaji/781305c3-bb65-444a-8a0f-2abdb4838617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jpTyYMssWos&amp;list=PL3w1YqYo-Dwcpg5ViCpeOAS_US1PPChzU&amp;index=9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www.e-sfera.hr/dodatni-digitalni-sadrzaji/781305c3-bb65-444a-8a0f-2abdb4838617/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70my5ai51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learningapps.org/watch?v=p3zfy05p31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81305c3-bb65-444a-8a0f-2abdb4838617/assets/interactivity/provjera_znanja-_promjene_u_prirodi_13/index.html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www.e-sfera.hr/dodatni-digitalni-sadrzaji/781305c3-bb65-444a-8a0f-2abdb4838617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yes.nasa.gov/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-sfera.hr/dodatni-digitalni-sadrzaji/781305c3-bb65-444a-8a0f-2abdb4838617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learningapps.org/watch?v=pfp9zza4j2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ica 9">
            <a:extLst>
              <a:ext uri="{FF2B5EF4-FFF2-40B4-BE49-F238E27FC236}">
                <a16:creationId xmlns="" xmlns:a16="http://schemas.microsoft.com/office/drawing/2014/main" id="{A2C7E63C-179D-4B0B-B4BD-3BBBC0315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2261525"/>
              </p:ext>
            </p:extLst>
          </p:nvPr>
        </p:nvGraphicFramePr>
        <p:xfrm>
          <a:off x="1942809" y="1361938"/>
          <a:ext cx="8984100" cy="4154521"/>
        </p:xfrm>
        <a:graphic>
          <a:graphicData uri="http://schemas.openxmlformats.org/drawingml/2006/table">
            <a:tbl>
              <a:tblPr firstRow="1" firstCol="1" bandRow="1"/>
              <a:tblGrid>
                <a:gridCol w="598940">
                  <a:extLst>
                    <a:ext uri="{9D8B030D-6E8A-4147-A177-3AD203B41FA5}">
                      <a16:colId xmlns="" xmlns:a16="http://schemas.microsoft.com/office/drawing/2014/main" val="83064402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1754742997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3521907906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3325424905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3417665801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1930716414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96493296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1958801640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2034879947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487634667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47653791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2559352982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200748863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3587257833"/>
                    </a:ext>
                  </a:extLst>
                </a:gridCol>
                <a:gridCol w="598940">
                  <a:extLst>
                    <a:ext uri="{9D8B030D-6E8A-4147-A177-3AD203B41FA5}">
                      <a16:colId xmlns="" xmlns:a16="http://schemas.microsoft.com/office/drawing/2014/main" val="2123670068"/>
                    </a:ext>
                  </a:extLst>
                </a:gridCol>
              </a:tblGrid>
              <a:tr h="593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8456824"/>
                  </a:ext>
                </a:extLst>
              </a:tr>
              <a:tr h="593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4452323"/>
                  </a:ext>
                </a:extLst>
              </a:tr>
              <a:tr h="593503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35813914"/>
                  </a:ext>
                </a:extLst>
              </a:tr>
              <a:tr h="593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2903703"/>
                  </a:ext>
                </a:extLst>
              </a:tr>
              <a:tr h="593503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3813129"/>
                  </a:ext>
                </a:extLst>
              </a:tr>
              <a:tr h="593503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3422845"/>
                  </a:ext>
                </a:extLst>
              </a:tr>
              <a:tr h="59350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1441908"/>
                  </a:ext>
                </a:extLst>
              </a:tr>
            </a:tbl>
          </a:graphicData>
        </a:graphic>
      </p:graphicFrame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B39C759F-24CC-4647-AC05-C01CF45FB41F}"/>
              </a:ext>
            </a:extLst>
          </p:cNvPr>
          <p:cNvSpPr txBox="1"/>
          <p:nvPr/>
        </p:nvSpPr>
        <p:spPr>
          <a:xfrm>
            <a:off x="5625393" y="2725917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="" xmlns:a16="http://schemas.microsoft.com/office/drawing/2014/main" id="{314DEFA8-6E64-40A4-BA27-E096C0E60877}"/>
              </a:ext>
            </a:extLst>
          </p:cNvPr>
          <p:cNvSpPr txBox="1"/>
          <p:nvPr/>
        </p:nvSpPr>
        <p:spPr>
          <a:xfrm>
            <a:off x="1388173" y="3319878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9AF23833-D65A-4DEC-8675-22CD77830A17}"/>
              </a:ext>
            </a:extLst>
          </p:cNvPr>
          <p:cNvSpPr txBox="1"/>
          <p:nvPr/>
        </p:nvSpPr>
        <p:spPr>
          <a:xfrm>
            <a:off x="1388173" y="1502994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ABB50E08-7B20-4C3F-BC7F-7239A79598CF}"/>
              </a:ext>
            </a:extLst>
          </p:cNvPr>
          <p:cNvSpPr txBox="1"/>
          <p:nvPr/>
        </p:nvSpPr>
        <p:spPr>
          <a:xfrm>
            <a:off x="1388173" y="2064573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099A3DA7-BF72-492B-866A-9E27AA08FA6B}"/>
              </a:ext>
            </a:extLst>
          </p:cNvPr>
          <p:cNvSpPr txBox="1"/>
          <p:nvPr/>
        </p:nvSpPr>
        <p:spPr>
          <a:xfrm>
            <a:off x="3089552" y="3799839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="" xmlns:a16="http://schemas.microsoft.com/office/drawing/2014/main" id="{E3E6645F-A7D5-4B3F-81E0-3F1B4F76E915}"/>
              </a:ext>
            </a:extLst>
          </p:cNvPr>
          <p:cNvSpPr txBox="1"/>
          <p:nvPr/>
        </p:nvSpPr>
        <p:spPr>
          <a:xfrm>
            <a:off x="4381209" y="4401944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="" xmlns:a16="http://schemas.microsoft.com/office/drawing/2014/main" id="{8C985F2E-EBC3-4D3A-BC99-70CBFD32D933}"/>
              </a:ext>
            </a:extLst>
          </p:cNvPr>
          <p:cNvSpPr txBox="1"/>
          <p:nvPr/>
        </p:nvSpPr>
        <p:spPr>
          <a:xfrm>
            <a:off x="2534916" y="5079698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="" xmlns:a16="http://schemas.microsoft.com/office/drawing/2014/main" id="{71E3529F-12D3-487F-AA77-6FB98393816F}"/>
              </a:ext>
            </a:extLst>
          </p:cNvPr>
          <p:cNvSpPr txBox="1"/>
          <p:nvPr/>
        </p:nvSpPr>
        <p:spPr>
          <a:xfrm>
            <a:off x="1953454" y="147146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="" xmlns:a16="http://schemas.microsoft.com/office/drawing/2014/main" id="{67C6C604-FD20-49C5-9126-05E2B18BF042}"/>
              </a:ext>
            </a:extLst>
          </p:cNvPr>
          <p:cNvSpPr txBox="1"/>
          <p:nvPr/>
        </p:nvSpPr>
        <p:spPr>
          <a:xfrm>
            <a:off x="4931173" y="207996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="" xmlns:a16="http://schemas.microsoft.com/office/drawing/2014/main" id="{AC1CF1E7-EC4B-4D7C-8DAC-957687A045AC}"/>
              </a:ext>
            </a:extLst>
          </p:cNvPr>
          <p:cNvSpPr txBox="1"/>
          <p:nvPr/>
        </p:nvSpPr>
        <p:spPr>
          <a:xfrm>
            <a:off x="5490481" y="2089076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="" xmlns:a16="http://schemas.microsoft.com/office/drawing/2014/main" id="{C16706A1-B68C-4C98-B203-6FD8BCC01584}"/>
              </a:ext>
            </a:extLst>
          </p:cNvPr>
          <p:cNvSpPr txBox="1"/>
          <p:nvPr/>
        </p:nvSpPr>
        <p:spPr>
          <a:xfrm>
            <a:off x="7327923" y="2091378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="" xmlns:a16="http://schemas.microsoft.com/office/drawing/2014/main" id="{A9C65626-77B6-4A28-9FCB-08FA84058427}"/>
              </a:ext>
            </a:extLst>
          </p:cNvPr>
          <p:cNvSpPr txBox="1"/>
          <p:nvPr/>
        </p:nvSpPr>
        <p:spPr>
          <a:xfrm>
            <a:off x="6734046" y="385563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J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="" xmlns:a16="http://schemas.microsoft.com/office/drawing/2014/main" id="{1DE96921-9DFD-4BB4-BC25-65DB3ED1AD91}"/>
              </a:ext>
            </a:extLst>
          </p:cNvPr>
          <p:cNvSpPr txBox="1"/>
          <p:nvPr/>
        </p:nvSpPr>
        <p:spPr>
          <a:xfrm>
            <a:off x="3751625" y="385857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S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="" xmlns:a16="http://schemas.microsoft.com/office/drawing/2014/main" id="{9862C0A5-3000-47E5-A6B5-8269416DE75D}"/>
              </a:ext>
            </a:extLst>
          </p:cNvPr>
          <p:cNvSpPr txBox="1"/>
          <p:nvPr/>
        </p:nvSpPr>
        <p:spPr>
          <a:xfrm>
            <a:off x="6717184" y="4456638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="" xmlns:a16="http://schemas.microsoft.com/office/drawing/2014/main" id="{D919D882-A238-4E3C-B191-7CF5AEE578B7}"/>
              </a:ext>
            </a:extLst>
          </p:cNvPr>
          <p:cNvSpPr txBox="1"/>
          <p:nvPr/>
        </p:nvSpPr>
        <p:spPr>
          <a:xfrm>
            <a:off x="6118679" y="207889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="" xmlns:a16="http://schemas.microsoft.com/office/drawing/2014/main" id="{9BABC10A-62CA-4BF1-AA22-2BA8242457E4}"/>
              </a:ext>
            </a:extLst>
          </p:cNvPr>
          <p:cNvSpPr txBox="1"/>
          <p:nvPr/>
        </p:nvSpPr>
        <p:spPr>
          <a:xfrm>
            <a:off x="6119147" y="385857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="" xmlns:a16="http://schemas.microsoft.com/office/drawing/2014/main" id="{ED93F6EA-A427-4C9F-9EDE-33D652E3DE8B}"/>
              </a:ext>
            </a:extLst>
          </p:cNvPr>
          <p:cNvSpPr txBox="1"/>
          <p:nvPr/>
        </p:nvSpPr>
        <p:spPr>
          <a:xfrm>
            <a:off x="5484567" y="3861385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="" xmlns:a16="http://schemas.microsoft.com/office/drawing/2014/main" id="{772AD15C-B794-410B-8BA8-3AB81773B2A5}"/>
              </a:ext>
            </a:extLst>
          </p:cNvPr>
          <p:cNvSpPr txBox="1"/>
          <p:nvPr/>
        </p:nvSpPr>
        <p:spPr>
          <a:xfrm>
            <a:off x="7303738" y="445071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="" xmlns:a16="http://schemas.microsoft.com/office/drawing/2014/main" id="{1BDF1601-BD49-4B23-84AF-33B7E737F9EB}"/>
              </a:ext>
            </a:extLst>
          </p:cNvPr>
          <p:cNvSpPr txBox="1"/>
          <p:nvPr/>
        </p:nvSpPr>
        <p:spPr>
          <a:xfrm>
            <a:off x="4893388" y="384944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="" xmlns:a16="http://schemas.microsoft.com/office/drawing/2014/main" id="{970AEDA2-2A2D-4107-9B9A-80D5CA6A009F}"/>
              </a:ext>
            </a:extLst>
          </p:cNvPr>
          <p:cNvSpPr txBox="1"/>
          <p:nvPr/>
        </p:nvSpPr>
        <p:spPr>
          <a:xfrm>
            <a:off x="4329375" y="3865216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L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="" xmlns:a16="http://schemas.microsoft.com/office/drawing/2014/main" id="{E4719381-05F0-49E0-AD68-84FB84B81D6C}"/>
              </a:ext>
            </a:extLst>
          </p:cNvPr>
          <p:cNvSpPr txBox="1"/>
          <p:nvPr/>
        </p:nvSpPr>
        <p:spPr>
          <a:xfrm>
            <a:off x="4921963" y="444046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J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="" xmlns:a16="http://schemas.microsoft.com/office/drawing/2014/main" id="{74D3CF43-080E-41B9-8A23-97065D1E9635}"/>
              </a:ext>
            </a:extLst>
          </p:cNvPr>
          <p:cNvSpPr txBox="1"/>
          <p:nvPr/>
        </p:nvSpPr>
        <p:spPr>
          <a:xfrm>
            <a:off x="3762874" y="503265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="" xmlns:a16="http://schemas.microsoft.com/office/drawing/2014/main" id="{062E2C12-4FCD-4F24-853F-B5473DB18A6F}"/>
              </a:ext>
            </a:extLst>
          </p:cNvPr>
          <p:cNvSpPr txBox="1"/>
          <p:nvPr/>
        </p:nvSpPr>
        <p:spPr>
          <a:xfrm>
            <a:off x="5499870" y="444575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="" xmlns:a16="http://schemas.microsoft.com/office/drawing/2014/main" id="{3FD5CA3F-63B8-467B-8696-9E4C72464A20}"/>
              </a:ext>
            </a:extLst>
          </p:cNvPr>
          <p:cNvSpPr txBox="1"/>
          <p:nvPr/>
        </p:nvSpPr>
        <p:spPr>
          <a:xfrm>
            <a:off x="6138815" y="445071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="" xmlns:a16="http://schemas.microsoft.com/office/drawing/2014/main" id="{3C8FE619-7CEB-4EE3-A400-67ADFA1DEFF7}"/>
              </a:ext>
            </a:extLst>
          </p:cNvPr>
          <p:cNvSpPr txBox="1"/>
          <p:nvPr/>
        </p:nvSpPr>
        <p:spPr>
          <a:xfrm>
            <a:off x="3164341" y="504364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F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="" xmlns:a16="http://schemas.microsoft.com/office/drawing/2014/main" id="{E592C8CB-25CB-4379-BC24-C15F747A22E8}"/>
              </a:ext>
            </a:extLst>
          </p:cNvPr>
          <p:cNvSpPr txBox="1"/>
          <p:nvPr/>
        </p:nvSpPr>
        <p:spPr>
          <a:xfrm>
            <a:off x="4377468" y="503902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</a:t>
            </a:r>
          </a:p>
        </p:txBody>
      </p:sp>
      <p:sp>
        <p:nvSpPr>
          <p:cNvPr id="38" name="TekstniOkvir 37">
            <a:extLst>
              <a:ext uri="{FF2B5EF4-FFF2-40B4-BE49-F238E27FC236}">
                <a16:creationId xmlns="" xmlns:a16="http://schemas.microsoft.com/office/drawing/2014/main" id="{4B4936CE-6975-466F-8D8B-735D455E0810}"/>
              </a:ext>
            </a:extLst>
          </p:cNvPr>
          <p:cNvSpPr txBox="1"/>
          <p:nvPr/>
        </p:nvSpPr>
        <p:spPr>
          <a:xfrm>
            <a:off x="7311792" y="506499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="" xmlns:a16="http://schemas.microsoft.com/office/drawing/2014/main" id="{A88DC2A8-8FB5-4C56-9C7B-502E193C8F6D}"/>
              </a:ext>
            </a:extLst>
          </p:cNvPr>
          <p:cNvSpPr txBox="1"/>
          <p:nvPr/>
        </p:nvSpPr>
        <p:spPr>
          <a:xfrm>
            <a:off x="7962923" y="505603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="" xmlns:a16="http://schemas.microsoft.com/office/drawing/2014/main" id="{9737A672-B79E-4D15-B0C5-9DBD99559839}"/>
              </a:ext>
            </a:extLst>
          </p:cNvPr>
          <p:cNvSpPr txBox="1"/>
          <p:nvPr/>
        </p:nvSpPr>
        <p:spPr>
          <a:xfrm>
            <a:off x="8540980" y="503265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Z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="" xmlns:a16="http://schemas.microsoft.com/office/drawing/2014/main" id="{147AB1DE-6F47-4649-9038-7EC6A46CCCAB}"/>
              </a:ext>
            </a:extLst>
          </p:cNvPr>
          <p:cNvSpPr txBox="1"/>
          <p:nvPr/>
        </p:nvSpPr>
        <p:spPr>
          <a:xfrm>
            <a:off x="9123097" y="503770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42" name="TekstniOkvir 41">
            <a:extLst>
              <a:ext uri="{FF2B5EF4-FFF2-40B4-BE49-F238E27FC236}">
                <a16:creationId xmlns="" xmlns:a16="http://schemas.microsoft.com/office/drawing/2014/main" id="{5D130E93-0101-4B09-8159-E1DFCE1207D7}"/>
              </a:ext>
            </a:extLst>
          </p:cNvPr>
          <p:cNvSpPr txBox="1"/>
          <p:nvPr/>
        </p:nvSpPr>
        <p:spPr>
          <a:xfrm>
            <a:off x="4908206" y="5056809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43" name="TekstniOkvir 42">
            <a:extLst>
              <a:ext uri="{FF2B5EF4-FFF2-40B4-BE49-F238E27FC236}">
                <a16:creationId xmlns="" xmlns:a16="http://schemas.microsoft.com/office/drawing/2014/main" id="{E9DE49F0-9306-473D-BCD6-F3726EF71C05}"/>
              </a:ext>
            </a:extLst>
          </p:cNvPr>
          <p:cNvSpPr txBox="1"/>
          <p:nvPr/>
        </p:nvSpPr>
        <p:spPr>
          <a:xfrm>
            <a:off x="5527797" y="505377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S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="" xmlns:a16="http://schemas.microsoft.com/office/drawing/2014/main" id="{D4FB474E-DAC3-45BB-ADB2-2EAC62B9B52D}"/>
              </a:ext>
            </a:extLst>
          </p:cNvPr>
          <p:cNvSpPr txBox="1"/>
          <p:nvPr/>
        </p:nvSpPr>
        <p:spPr>
          <a:xfrm>
            <a:off x="6119147" y="505603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5" name="TekstniOkvir 44">
            <a:extLst>
              <a:ext uri="{FF2B5EF4-FFF2-40B4-BE49-F238E27FC236}">
                <a16:creationId xmlns="" xmlns:a16="http://schemas.microsoft.com/office/drawing/2014/main" id="{0B4E23A0-73D9-4BDA-A533-84E86BC7897D}"/>
              </a:ext>
            </a:extLst>
          </p:cNvPr>
          <p:cNvSpPr txBox="1"/>
          <p:nvPr/>
        </p:nvSpPr>
        <p:spPr>
          <a:xfrm>
            <a:off x="6736715" y="5056809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</a:t>
            </a:r>
          </a:p>
        </p:txBody>
      </p:sp>
      <p:sp>
        <p:nvSpPr>
          <p:cNvPr id="46" name="TekstniOkvir 45">
            <a:extLst>
              <a:ext uri="{FF2B5EF4-FFF2-40B4-BE49-F238E27FC236}">
                <a16:creationId xmlns="" xmlns:a16="http://schemas.microsoft.com/office/drawing/2014/main" id="{0DD3D1CE-D0E2-4530-A4FF-D84E9DE10344}"/>
              </a:ext>
            </a:extLst>
          </p:cNvPr>
          <p:cNvSpPr txBox="1"/>
          <p:nvPr/>
        </p:nvSpPr>
        <p:spPr>
          <a:xfrm>
            <a:off x="6736715" y="207819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="" xmlns:a16="http://schemas.microsoft.com/office/drawing/2014/main" id="{BA206E2D-BEC9-4C88-A9E2-1C8061C58A4E}"/>
              </a:ext>
            </a:extLst>
          </p:cNvPr>
          <p:cNvSpPr txBox="1"/>
          <p:nvPr/>
        </p:nvSpPr>
        <p:spPr>
          <a:xfrm>
            <a:off x="10347302" y="267634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L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="" xmlns:a16="http://schemas.microsoft.com/office/drawing/2014/main" id="{22D3B9AF-7DD1-4ED8-8E12-1CBC127090F9}"/>
              </a:ext>
            </a:extLst>
          </p:cNvPr>
          <p:cNvSpPr txBox="1"/>
          <p:nvPr/>
        </p:nvSpPr>
        <p:spPr>
          <a:xfrm>
            <a:off x="9704593" y="267634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49" name="TekstniOkvir 48">
            <a:extLst>
              <a:ext uri="{FF2B5EF4-FFF2-40B4-BE49-F238E27FC236}">
                <a16:creationId xmlns="" xmlns:a16="http://schemas.microsoft.com/office/drawing/2014/main" id="{7F4C8094-A719-4CA0-8870-544BDD48F2AE}"/>
              </a:ext>
            </a:extLst>
          </p:cNvPr>
          <p:cNvSpPr txBox="1"/>
          <p:nvPr/>
        </p:nvSpPr>
        <p:spPr>
          <a:xfrm>
            <a:off x="1929066" y="325642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M</a:t>
            </a:r>
          </a:p>
        </p:txBody>
      </p:sp>
      <p:sp>
        <p:nvSpPr>
          <p:cNvPr id="50" name="TekstniOkvir 49">
            <a:extLst>
              <a:ext uri="{FF2B5EF4-FFF2-40B4-BE49-F238E27FC236}">
                <a16:creationId xmlns="" xmlns:a16="http://schemas.microsoft.com/office/drawing/2014/main" id="{C463C72C-EE9D-4D57-8669-35331FC5C717}"/>
              </a:ext>
            </a:extLst>
          </p:cNvPr>
          <p:cNvSpPr txBox="1"/>
          <p:nvPr/>
        </p:nvSpPr>
        <p:spPr>
          <a:xfrm>
            <a:off x="9070013" y="267634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F</a:t>
            </a:r>
          </a:p>
        </p:txBody>
      </p:sp>
      <p:sp>
        <p:nvSpPr>
          <p:cNvPr id="51" name="TekstniOkvir 50">
            <a:extLst>
              <a:ext uri="{FF2B5EF4-FFF2-40B4-BE49-F238E27FC236}">
                <a16:creationId xmlns="" xmlns:a16="http://schemas.microsoft.com/office/drawing/2014/main" id="{94C8A721-93B3-40C9-BF7F-548C01A2892A}"/>
              </a:ext>
            </a:extLst>
          </p:cNvPr>
          <p:cNvSpPr txBox="1"/>
          <p:nvPr/>
        </p:nvSpPr>
        <p:spPr>
          <a:xfrm>
            <a:off x="8515377" y="267129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="" xmlns:a16="http://schemas.microsoft.com/office/drawing/2014/main" id="{BAA17AFB-4C75-49B5-9356-B76EBD2F247A}"/>
              </a:ext>
            </a:extLst>
          </p:cNvPr>
          <p:cNvSpPr txBox="1"/>
          <p:nvPr/>
        </p:nvSpPr>
        <p:spPr>
          <a:xfrm>
            <a:off x="7924515" y="266676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R</a:t>
            </a:r>
          </a:p>
        </p:txBody>
      </p:sp>
      <p:sp>
        <p:nvSpPr>
          <p:cNvPr id="53" name="TekstniOkvir 52">
            <a:extLst>
              <a:ext uri="{FF2B5EF4-FFF2-40B4-BE49-F238E27FC236}">
                <a16:creationId xmlns="" xmlns:a16="http://schemas.microsoft.com/office/drawing/2014/main" id="{C67B8097-6ECD-484D-AC15-170D59763544}"/>
              </a:ext>
            </a:extLst>
          </p:cNvPr>
          <p:cNvSpPr txBox="1"/>
          <p:nvPr/>
        </p:nvSpPr>
        <p:spPr>
          <a:xfrm>
            <a:off x="4287677" y="325865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54" name="TekstniOkvir 53">
            <a:extLst>
              <a:ext uri="{FF2B5EF4-FFF2-40B4-BE49-F238E27FC236}">
                <a16:creationId xmlns="" xmlns:a16="http://schemas.microsoft.com/office/drawing/2014/main" id="{0EBD617A-5A70-4A02-817B-52CFFE3C23D2}"/>
              </a:ext>
            </a:extLst>
          </p:cNvPr>
          <p:cNvSpPr txBox="1"/>
          <p:nvPr/>
        </p:nvSpPr>
        <p:spPr>
          <a:xfrm>
            <a:off x="7268074" y="266872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="" xmlns:a16="http://schemas.microsoft.com/office/drawing/2014/main" id="{BB2A749E-B13D-473B-8459-64DEF155AC3A}"/>
              </a:ext>
            </a:extLst>
          </p:cNvPr>
          <p:cNvSpPr txBox="1"/>
          <p:nvPr/>
        </p:nvSpPr>
        <p:spPr>
          <a:xfrm>
            <a:off x="6677212" y="2670139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L</a:t>
            </a:r>
          </a:p>
        </p:txBody>
      </p:sp>
      <p:sp>
        <p:nvSpPr>
          <p:cNvPr id="56" name="TekstniOkvir 55">
            <a:extLst>
              <a:ext uri="{FF2B5EF4-FFF2-40B4-BE49-F238E27FC236}">
                <a16:creationId xmlns="" xmlns:a16="http://schemas.microsoft.com/office/drawing/2014/main" id="{1A158EEB-016C-4C3B-90B7-FB1F80E5BE3E}"/>
              </a:ext>
            </a:extLst>
          </p:cNvPr>
          <p:cNvSpPr txBox="1"/>
          <p:nvPr/>
        </p:nvSpPr>
        <p:spPr>
          <a:xfrm>
            <a:off x="2527429" y="325642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57" name="TekstniOkvir 56">
            <a:extLst>
              <a:ext uri="{FF2B5EF4-FFF2-40B4-BE49-F238E27FC236}">
                <a16:creationId xmlns="" xmlns:a16="http://schemas.microsoft.com/office/drawing/2014/main" id="{3A357D0B-8509-4FBF-8C92-CB6FD7995F38}"/>
              </a:ext>
            </a:extLst>
          </p:cNvPr>
          <p:cNvSpPr txBox="1"/>
          <p:nvPr/>
        </p:nvSpPr>
        <p:spPr>
          <a:xfrm>
            <a:off x="6102135" y="325692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8" name="TekstniOkvir 57">
            <a:extLst>
              <a:ext uri="{FF2B5EF4-FFF2-40B4-BE49-F238E27FC236}">
                <a16:creationId xmlns="" xmlns:a16="http://schemas.microsoft.com/office/drawing/2014/main" id="{E1178C8A-47D2-4C74-AF49-802E6E4AC3F8}"/>
              </a:ext>
            </a:extLst>
          </p:cNvPr>
          <p:cNvSpPr txBox="1"/>
          <p:nvPr/>
        </p:nvSpPr>
        <p:spPr>
          <a:xfrm>
            <a:off x="6110082" y="2667743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59" name="TekstniOkvir 58">
            <a:extLst>
              <a:ext uri="{FF2B5EF4-FFF2-40B4-BE49-F238E27FC236}">
                <a16:creationId xmlns="" xmlns:a16="http://schemas.microsoft.com/office/drawing/2014/main" id="{179F7014-43ED-4BA6-AEAE-EFC975FE1A86}"/>
              </a:ext>
            </a:extLst>
          </p:cNvPr>
          <p:cNvSpPr txBox="1"/>
          <p:nvPr/>
        </p:nvSpPr>
        <p:spPr>
          <a:xfrm>
            <a:off x="3108308" y="325865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</a:t>
            </a:r>
          </a:p>
        </p:txBody>
      </p:sp>
      <p:sp>
        <p:nvSpPr>
          <p:cNvPr id="60" name="TekstniOkvir 59">
            <a:extLst>
              <a:ext uri="{FF2B5EF4-FFF2-40B4-BE49-F238E27FC236}">
                <a16:creationId xmlns="" xmlns:a16="http://schemas.microsoft.com/office/drawing/2014/main" id="{0DFD8986-149D-4842-AE08-C87E675526E9}"/>
              </a:ext>
            </a:extLst>
          </p:cNvPr>
          <p:cNvSpPr txBox="1"/>
          <p:nvPr/>
        </p:nvSpPr>
        <p:spPr>
          <a:xfrm>
            <a:off x="4885874" y="325245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R</a:t>
            </a:r>
          </a:p>
        </p:txBody>
      </p:sp>
      <p:sp>
        <p:nvSpPr>
          <p:cNvPr id="61" name="TekstniOkvir 60">
            <a:extLst>
              <a:ext uri="{FF2B5EF4-FFF2-40B4-BE49-F238E27FC236}">
                <a16:creationId xmlns="" xmlns:a16="http://schemas.microsoft.com/office/drawing/2014/main" id="{6A1DD13D-F53E-4CC2-8A5D-4001897F6954}"/>
              </a:ext>
            </a:extLst>
          </p:cNvPr>
          <p:cNvSpPr txBox="1"/>
          <p:nvPr/>
        </p:nvSpPr>
        <p:spPr>
          <a:xfrm>
            <a:off x="7322106" y="3262865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Z</a:t>
            </a:r>
          </a:p>
        </p:txBody>
      </p:sp>
      <p:sp>
        <p:nvSpPr>
          <p:cNvPr id="62" name="TekstniOkvir 61">
            <a:extLst>
              <a:ext uri="{FF2B5EF4-FFF2-40B4-BE49-F238E27FC236}">
                <a16:creationId xmlns="" xmlns:a16="http://schemas.microsoft.com/office/drawing/2014/main" id="{5F9657E8-0FB3-4000-8F5E-214BBF310EFD}"/>
              </a:ext>
            </a:extLst>
          </p:cNvPr>
          <p:cNvSpPr txBox="1"/>
          <p:nvPr/>
        </p:nvSpPr>
        <p:spPr>
          <a:xfrm>
            <a:off x="3703377" y="326567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63" name="TekstniOkvir 62">
            <a:extLst>
              <a:ext uri="{FF2B5EF4-FFF2-40B4-BE49-F238E27FC236}">
                <a16:creationId xmlns="" xmlns:a16="http://schemas.microsoft.com/office/drawing/2014/main" id="{D8D3F943-F737-407A-8CC0-FD3196AC1F31}"/>
              </a:ext>
            </a:extLst>
          </p:cNvPr>
          <p:cNvSpPr txBox="1"/>
          <p:nvPr/>
        </p:nvSpPr>
        <p:spPr>
          <a:xfrm>
            <a:off x="5504235" y="326046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64" name="TekstniOkvir 63">
            <a:extLst>
              <a:ext uri="{FF2B5EF4-FFF2-40B4-BE49-F238E27FC236}">
                <a16:creationId xmlns="" xmlns:a16="http://schemas.microsoft.com/office/drawing/2014/main" id="{8A40DA27-B762-43FC-9F36-4CBCC76D47A0}"/>
              </a:ext>
            </a:extLst>
          </p:cNvPr>
          <p:cNvSpPr txBox="1"/>
          <p:nvPr/>
        </p:nvSpPr>
        <p:spPr>
          <a:xfrm>
            <a:off x="6695844" y="3260462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65" name="TekstniOkvir 64">
            <a:extLst>
              <a:ext uri="{FF2B5EF4-FFF2-40B4-BE49-F238E27FC236}">
                <a16:creationId xmlns="" xmlns:a16="http://schemas.microsoft.com/office/drawing/2014/main" id="{79EEFE48-B67F-4875-A559-D97D75A53E2D}"/>
              </a:ext>
            </a:extLst>
          </p:cNvPr>
          <p:cNvSpPr txBox="1"/>
          <p:nvPr/>
        </p:nvSpPr>
        <p:spPr>
          <a:xfrm>
            <a:off x="7927839" y="3265674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66" name="TekstniOkvir 65">
            <a:extLst>
              <a:ext uri="{FF2B5EF4-FFF2-40B4-BE49-F238E27FC236}">
                <a16:creationId xmlns="" xmlns:a16="http://schemas.microsoft.com/office/drawing/2014/main" id="{030C4CA7-9270-4D52-8CCE-7BE340DF488A}"/>
              </a:ext>
            </a:extLst>
          </p:cNvPr>
          <p:cNvSpPr txBox="1"/>
          <p:nvPr/>
        </p:nvSpPr>
        <p:spPr>
          <a:xfrm>
            <a:off x="2510557" y="207964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67" name="TekstniOkvir 66">
            <a:extLst>
              <a:ext uri="{FF2B5EF4-FFF2-40B4-BE49-F238E27FC236}">
                <a16:creationId xmlns="" xmlns:a16="http://schemas.microsoft.com/office/drawing/2014/main" id="{9F01D787-0946-4825-9744-6D46E506E13C}"/>
              </a:ext>
            </a:extLst>
          </p:cNvPr>
          <p:cNvSpPr txBox="1"/>
          <p:nvPr/>
        </p:nvSpPr>
        <p:spPr>
          <a:xfrm>
            <a:off x="3092833" y="207859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Ž</a:t>
            </a:r>
          </a:p>
        </p:txBody>
      </p:sp>
      <p:sp>
        <p:nvSpPr>
          <p:cNvPr id="68" name="TekstniOkvir 67">
            <a:extLst>
              <a:ext uri="{FF2B5EF4-FFF2-40B4-BE49-F238E27FC236}">
                <a16:creationId xmlns="" xmlns:a16="http://schemas.microsoft.com/office/drawing/2014/main" id="{8D73E629-7070-4D3C-9625-04796BF7A5B4}"/>
              </a:ext>
            </a:extLst>
          </p:cNvPr>
          <p:cNvSpPr txBox="1"/>
          <p:nvPr/>
        </p:nvSpPr>
        <p:spPr>
          <a:xfrm>
            <a:off x="3685258" y="209594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69" name="TekstniOkvir 68">
            <a:extLst>
              <a:ext uri="{FF2B5EF4-FFF2-40B4-BE49-F238E27FC236}">
                <a16:creationId xmlns="" xmlns:a16="http://schemas.microsoft.com/office/drawing/2014/main" id="{250E3853-8661-4069-9ED7-789CCD1CF13F}"/>
              </a:ext>
            </a:extLst>
          </p:cNvPr>
          <p:cNvSpPr txBox="1"/>
          <p:nvPr/>
        </p:nvSpPr>
        <p:spPr>
          <a:xfrm>
            <a:off x="4278162" y="209269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K</a:t>
            </a:r>
          </a:p>
        </p:txBody>
      </p:sp>
      <p:sp>
        <p:nvSpPr>
          <p:cNvPr id="70" name="TekstniOkvir 69">
            <a:extLst>
              <a:ext uri="{FF2B5EF4-FFF2-40B4-BE49-F238E27FC236}">
                <a16:creationId xmlns="" xmlns:a16="http://schemas.microsoft.com/office/drawing/2014/main" id="{81C73FBA-B5B6-40E2-B88E-4A1DD0301C0E}"/>
              </a:ext>
            </a:extLst>
          </p:cNvPr>
          <p:cNvSpPr txBox="1"/>
          <p:nvPr/>
        </p:nvSpPr>
        <p:spPr>
          <a:xfrm>
            <a:off x="3705689" y="147964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71" name="TekstniOkvir 70">
            <a:extLst>
              <a:ext uri="{FF2B5EF4-FFF2-40B4-BE49-F238E27FC236}">
                <a16:creationId xmlns="" xmlns:a16="http://schemas.microsoft.com/office/drawing/2014/main" id="{2952F3EC-D11A-4DD6-AAF0-80065BB3AEC1}"/>
              </a:ext>
            </a:extLst>
          </p:cNvPr>
          <p:cNvSpPr txBox="1"/>
          <p:nvPr/>
        </p:nvSpPr>
        <p:spPr>
          <a:xfrm>
            <a:off x="3087356" y="1469056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72" name="TekstniOkvir 71">
            <a:extLst>
              <a:ext uri="{FF2B5EF4-FFF2-40B4-BE49-F238E27FC236}">
                <a16:creationId xmlns="" xmlns:a16="http://schemas.microsoft.com/office/drawing/2014/main" id="{C4A7EB0D-8645-4423-8B65-AF2B745B73F3}"/>
              </a:ext>
            </a:extLst>
          </p:cNvPr>
          <p:cNvSpPr txBox="1"/>
          <p:nvPr/>
        </p:nvSpPr>
        <p:spPr>
          <a:xfrm>
            <a:off x="2474333" y="148473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J</a:t>
            </a:r>
          </a:p>
        </p:txBody>
      </p:sp>
      <p:sp>
        <p:nvSpPr>
          <p:cNvPr id="73" name="TekstniOkvir 72">
            <a:extLst>
              <a:ext uri="{FF2B5EF4-FFF2-40B4-BE49-F238E27FC236}">
                <a16:creationId xmlns="" xmlns:a16="http://schemas.microsoft.com/office/drawing/2014/main" id="{C37E0BE0-9E28-43A5-AAEA-ACE4CE43E442}"/>
              </a:ext>
            </a:extLst>
          </p:cNvPr>
          <p:cNvSpPr txBox="1"/>
          <p:nvPr/>
        </p:nvSpPr>
        <p:spPr>
          <a:xfrm>
            <a:off x="1912356" y="2079647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B</a:t>
            </a:r>
          </a:p>
        </p:txBody>
      </p:sp>
      <p:sp>
        <p:nvSpPr>
          <p:cNvPr id="74" name="TekstniOkvir 73">
            <a:extLst>
              <a:ext uri="{FF2B5EF4-FFF2-40B4-BE49-F238E27FC236}">
                <a16:creationId xmlns="" xmlns:a16="http://schemas.microsoft.com/office/drawing/2014/main" id="{DE476CC1-943F-4C60-8BB5-F454DD660DF0}"/>
              </a:ext>
            </a:extLst>
          </p:cNvPr>
          <p:cNvSpPr txBox="1"/>
          <p:nvPr/>
        </p:nvSpPr>
        <p:spPr>
          <a:xfrm>
            <a:off x="6717184" y="1487645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75" name="TekstniOkvir 74">
            <a:extLst>
              <a:ext uri="{FF2B5EF4-FFF2-40B4-BE49-F238E27FC236}">
                <a16:creationId xmlns="" xmlns:a16="http://schemas.microsoft.com/office/drawing/2014/main" id="{5737E6DB-C77E-485C-9BC1-F0B73A8EE829}"/>
              </a:ext>
            </a:extLst>
          </p:cNvPr>
          <p:cNvSpPr txBox="1"/>
          <p:nvPr/>
        </p:nvSpPr>
        <p:spPr>
          <a:xfrm>
            <a:off x="5495475" y="1479641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76" name="TekstniOkvir 75">
            <a:extLst>
              <a:ext uri="{FF2B5EF4-FFF2-40B4-BE49-F238E27FC236}">
                <a16:creationId xmlns="" xmlns:a16="http://schemas.microsoft.com/office/drawing/2014/main" id="{DE65CE68-CD73-4C51-83C5-E64F13C78945}"/>
              </a:ext>
            </a:extLst>
          </p:cNvPr>
          <p:cNvSpPr txBox="1"/>
          <p:nvPr/>
        </p:nvSpPr>
        <p:spPr>
          <a:xfrm>
            <a:off x="4883559" y="147964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R</a:t>
            </a:r>
          </a:p>
        </p:txBody>
      </p:sp>
      <p:sp>
        <p:nvSpPr>
          <p:cNvPr id="77" name="TekstniOkvir 76">
            <a:extLst>
              <a:ext uri="{FF2B5EF4-FFF2-40B4-BE49-F238E27FC236}">
                <a16:creationId xmlns="" xmlns:a16="http://schemas.microsoft.com/office/drawing/2014/main" id="{326EB399-99CC-4896-AF3B-6ABAC8041A9A}"/>
              </a:ext>
            </a:extLst>
          </p:cNvPr>
          <p:cNvSpPr txBox="1"/>
          <p:nvPr/>
        </p:nvSpPr>
        <p:spPr>
          <a:xfrm>
            <a:off x="4283292" y="1484730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78" name="TekstniOkvir 77">
            <a:extLst>
              <a:ext uri="{FF2B5EF4-FFF2-40B4-BE49-F238E27FC236}">
                <a16:creationId xmlns="" xmlns:a16="http://schemas.microsoft.com/office/drawing/2014/main" id="{78D98958-0F92-42C0-8E1C-04C9CE750EDC}"/>
              </a:ext>
            </a:extLst>
          </p:cNvPr>
          <p:cNvSpPr txBox="1"/>
          <p:nvPr/>
        </p:nvSpPr>
        <p:spPr>
          <a:xfrm>
            <a:off x="6130055" y="1487645"/>
            <a:ext cx="6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9" name="TekstniOkvir 78">
            <a:extLst>
              <a:ext uri="{FF2B5EF4-FFF2-40B4-BE49-F238E27FC236}">
                <a16:creationId xmlns="" xmlns:a16="http://schemas.microsoft.com/office/drawing/2014/main" id="{2C3E1011-5B87-422A-92C9-B833DD8AB003}"/>
              </a:ext>
            </a:extLst>
          </p:cNvPr>
          <p:cNvSpPr txBox="1"/>
          <p:nvPr/>
        </p:nvSpPr>
        <p:spPr>
          <a:xfrm>
            <a:off x="557136" y="5989833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1. </a:t>
            </a:r>
            <a:r>
              <a:rPr lang="hr-HR" sz="2000" b="1" dirty="0"/>
              <a:t>Životinja kitnjasta repa, sakuplja plodove za zimu. </a:t>
            </a:r>
          </a:p>
        </p:txBody>
      </p:sp>
      <p:sp>
        <p:nvSpPr>
          <p:cNvPr id="80" name="TekstniOkvir 79">
            <a:extLst>
              <a:ext uri="{FF2B5EF4-FFF2-40B4-BE49-F238E27FC236}">
                <a16:creationId xmlns="" xmlns:a16="http://schemas.microsoft.com/office/drawing/2014/main" id="{6BE3C35C-EC02-4F65-A6E4-24352BDF59DE}"/>
              </a:ext>
            </a:extLst>
          </p:cNvPr>
          <p:cNvSpPr txBox="1"/>
          <p:nvPr/>
        </p:nvSpPr>
        <p:spPr>
          <a:xfrm>
            <a:off x="587741" y="5975655"/>
            <a:ext cx="1116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2. </a:t>
            </a:r>
            <a:r>
              <a:rPr lang="hr-HR" sz="2000" b="1" dirty="0"/>
              <a:t>Vazdazeleni grm, s crvenim plodovima u kasno ljeto i tijekom jeseni, kožastih i bodljikavih listova. </a:t>
            </a:r>
          </a:p>
        </p:txBody>
      </p:sp>
      <p:sp>
        <p:nvSpPr>
          <p:cNvPr id="81" name="TekstniOkvir 80">
            <a:extLst>
              <a:ext uri="{FF2B5EF4-FFF2-40B4-BE49-F238E27FC236}">
                <a16:creationId xmlns="" xmlns:a16="http://schemas.microsoft.com/office/drawing/2014/main" id="{A3EBAB67-523A-407C-8808-5D88E2A6E2BB}"/>
              </a:ext>
            </a:extLst>
          </p:cNvPr>
          <p:cNvSpPr txBox="1"/>
          <p:nvPr/>
        </p:nvSpPr>
        <p:spPr>
          <a:xfrm>
            <a:off x="587741" y="6027357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3. </a:t>
            </a:r>
            <a:r>
              <a:rPr lang="hr-HR" sz="2000" b="1" dirty="0"/>
              <a:t>Zelena biljna boja. </a:t>
            </a:r>
          </a:p>
        </p:txBody>
      </p:sp>
      <p:sp>
        <p:nvSpPr>
          <p:cNvPr id="82" name="TekstniOkvir 81">
            <a:extLst>
              <a:ext uri="{FF2B5EF4-FFF2-40B4-BE49-F238E27FC236}">
                <a16:creationId xmlns="" xmlns:a16="http://schemas.microsoft.com/office/drawing/2014/main" id="{DD6AC8DD-55A7-4E40-8DCC-2B08F2070E02}"/>
              </a:ext>
            </a:extLst>
          </p:cNvPr>
          <p:cNvSpPr txBox="1"/>
          <p:nvPr/>
        </p:nvSpPr>
        <p:spPr>
          <a:xfrm>
            <a:off x="618346" y="6000821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4. </a:t>
            </a:r>
            <a:r>
              <a:rPr lang="hr-HR" sz="2000" b="1" dirty="0"/>
              <a:t>Znanstvenici koji proučavaju promjene vremena tijekom godišnjih doba.</a:t>
            </a:r>
          </a:p>
        </p:txBody>
      </p:sp>
      <p:sp>
        <p:nvSpPr>
          <p:cNvPr id="83" name="TekstniOkvir 82">
            <a:extLst>
              <a:ext uri="{FF2B5EF4-FFF2-40B4-BE49-F238E27FC236}">
                <a16:creationId xmlns="" xmlns:a16="http://schemas.microsoft.com/office/drawing/2014/main" id="{52491117-AAC1-4C48-AF4B-EFBE8C627E7D}"/>
              </a:ext>
            </a:extLst>
          </p:cNvPr>
          <p:cNvSpPr txBox="1"/>
          <p:nvPr/>
        </p:nvSpPr>
        <p:spPr>
          <a:xfrm>
            <a:off x="587741" y="6015350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5. </a:t>
            </a:r>
            <a:r>
              <a:rPr lang="hr-HR" sz="2000" b="1" dirty="0"/>
              <a:t>Ptica stanarica, poznata po svom pjevu. </a:t>
            </a:r>
          </a:p>
        </p:txBody>
      </p:sp>
      <p:sp>
        <p:nvSpPr>
          <p:cNvPr id="84" name="TekstniOkvir 83">
            <a:extLst>
              <a:ext uri="{FF2B5EF4-FFF2-40B4-BE49-F238E27FC236}">
                <a16:creationId xmlns="" xmlns:a16="http://schemas.microsoft.com/office/drawing/2014/main" id="{780E3128-15FC-4A2E-B89F-E1FE3007A085}"/>
              </a:ext>
            </a:extLst>
          </p:cNvPr>
          <p:cNvSpPr txBox="1"/>
          <p:nvPr/>
        </p:nvSpPr>
        <p:spPr>
          <a:xfrm>
            <a:off x="587741" y="5971299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6. </a:t>
            </a:r>
            <a:r>
              <a:rPr lang="hr-HR" sz="2000" b="1" dirty="0"/>
              <a:t>Godišnje doba u kojem druge boje lišća postaju vidljive te se lišće suši i otpada. </a:t>
            </a:r>
          </a:p>
        </p:txBody>
      </p:sp>
      <p:sp>
        <p:nvSpPr>
          <p:cNvPr id="85" name="TekstniOkvir 84">
            <a:extLst>
              <a:ext uri="{FF2B5EF4-FFF2-40B4-BE49-F238E27FC236}">
                <a16:creationId xmlns="" xmlns:a16="http://schemas.microsoft.com/office/drawing/2014/main" id="{99E922F5-06FF-4521-B1FA-9F4A2E0A489D}"/>
              </a:ext>
            </a:extLst>
          </p:cNvPr>
          <p:cNvSpPr txBox="1"/>
          <p:nvPr/>
        </p:nvSpPr>
        <p:spPr>
          <a:xfrm>
            <a:off x="618346" y="5987717"/>
            <a:ext cx="898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7. </a:t>
            </a:r>
            <a:r>
              <a:rPr lang="hr-HR" sz="2000" b="1" dirty="0"/>
              <a:t>Proces kojim biljke stvaraju hranu za rast i razvoj. </a:t>
            </a:r>
          </a:p>
        </p:txBody>
      </p:sp>
      <p:sp>
        <p:nvSpPr>
          <p:cNvPr id="86" name="TekstniOkvir 85">
            <a:extLst>
              <a:ext uri="{FF2B5EF4-FFF2-40B4-BE49-F238E27FC236}">
                <a16:creationId xmlns="" xmlns:a16="http://schemas.microsoft.com/office/drawing/2014/main" id="{2D9280C8-48AE-4867-BF39-F6B6A9655D8F}"/>
              </a:ext>
            </a:extLst>
          </p:cNvPr>
          <p:cNvSpPr txBox="1"/>
          <p:nvPr/>
        </p:nvSpPr>
        <p:spPr>
          <a:xfrm>
            <a:off x="1157667" y="5952950"/>
            <a:ext cx="928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FF0000"/>
                </a:solidFill>
              </a:rPr>
              <a:t>Što su CIKLUSI? </a:t>
            </a:r>
          </a:p>
        </p:txBody>
      </p:sp>
      <p:pic>
        <p:nvPicPr>
          <p:cNvPr id="89" name="Rezervirano mjesto sadržaja 4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21C42EA9-5D01-4AE0-B937-163F6426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" t="44685" r="17760" b="11537"/>
          <a:stretch/>
        </p:blipFill>
        <p:spPr>
          <a:xfrm>
            <a:off x="87939" y="1221038"/>
            <a:ext cx="11948019" cy="4305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35AB263E-0ADD-4EC7-AC6D-D87BACBED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2" t="6932" r="2464" b="14238"/>
          <a:stretch/>
        </p:blipFill>
        <p:spPr>
          <a:xfrm>
            <a:off x="0" y="2326105"/>
            <a:ext cx="8839200" cy="4531895"/>
          </a:xfrm>
          <a:prstGeom prst="rect">
            <a:avLst/>
          </a:prstGeom>
        </p:spPr>
      </p:pic>
      <p:sp>
        <p:nvSpPr>
          <p:cNvPr id="9" name="Rezervirano mjesto sadržaja 1">
            <a:extLst>
              <a:ext uri="{FF2B5EF4-FFF2-40B4-BE49-F238E27FC236}">
                <a16:creationId xmlns="" xmlns:a16="http://schemas.microsoft.com/office/drawing/2014/main" id="{193A94C2-4075-4126-B357-283239EB4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610" y="2326105"/>
            <a:ext cx="4098758" cy="4287753"/>
          </a:xfrm>
        </p:spPr>
        <p:txBody>
          <a:bodyPr>
            <a:normAutofit/>
          </a:bodyPr>
          <a:lstStyle/>
          <a:p>
            <a:pPr lvl="1"/>
            <a:r>
              <a:rPr lang="hr-HR" sz="2800" dirty="0"/>
              <a:t>Isparavanje iz mora, kopnenih voda i tla  </a:t>
            </a:r>
          </a:p>
          <a:p>
            <a:pPr lvl="1"/>
            <a:r>
              <a:rPr lang="hr-HR" sz="2800" dirty="0"/>
              <a:t>Padaline</a:t>
            </a:r>
          </a:p>
          <a:p>
            <a:pPr lvl="1"/>
            <a:r>
              <a:rPr lang="hr-HR" sz="2800" dirty="0"/>
              <a:t>Otjecanje s kopna u more, podzemne vode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30E1E0FC-C75C-43A2-9CD3-490556ACFED5}"/>
              </a:ext>
            </a:extLst>
          </p:cNvPr>
          <p:cNvSpPr txBox="1"/>
          <p:nvPr/>
        </p:nvSpPr>
        <p:spPr>
          <a:xfrm>
            <a:off x="985028" y="1366473"/>
            <a:ext cx="958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3600" b="1" dirty="0">
                <a:solidFill>
                  <a:srgbClr val="0070C0"/>
                </a:solidFill>
              </a:rPr>
              <a:t>Voda u prirodi kruži  - PRIRODNI CIKLUS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00D18D45-A997-4688-8457-50D0ACB14637}"/>
              </a:ext>
            </a:extLst>
          </p:cNvPr>
          <p:cNvSpPr txBox="1"/>
          <p:nvPr/>
        </p:nvSpPr>
        <p:spPr>
          <a:xfrm>
            <a:off x="9199568" y="6310578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DFA2122B-C42C-47D2-914C-4D493A692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043" y="6182020"/>
            <a:ext cx="771525" cy="6572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041F0FB7-D282-47BD-918B-3A699BD4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043" y="5434278"/>
            <a:ext cx="809625" cy="714375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32A66761-9B89-4022-89B9-AA94796592CD}"/>
              </a:ext>
            </a:extLst>
          </p:cNvPr>
          <p:cNvSpPr txBox="1"/>
          <p:nvPr/>
        </p:nvSpPr>
        <p:spPr>
          <a:xfrm>
            <a:off x="9107404" y="5635924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41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BCAFD4E1-188D-4399-918D-DF60EACC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4" r="4754"/>
          <a:stretch/>
        </p:blipFill>
        <p:spPr>
          <a:xfrm>
            <a:off x="7106970" y="1182638"/>
            <a:ext cx="5085030" cy="5675362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A4B88CA8-725A-47DB-91B0-F8471C24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130090"/>
            <a:ext cx="6762750" cy="4156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/>
              <a:t>Biljka iz tla upija vodu s mineralnim tvarima</a:t>
            </a:r>
          </a:p>
          <a:p>
            <a:pPr lvl="1"/>
            <a:r>
              <a:rPr lang="hr-HR" sz="2800" b="1" dirty="0"/>
              <a:t>Korijen</a:t>
            </a:r>
            <a:r>
              <a:rPr lang="hr-HR" sz="2800" dirty="0"/>
              <a:t> (korijenovim dlačicama) – upija vodu</a:t>
            </a:r>
          </a:p>
          <a:p>
            <a:pPr lvl="1"/>
            <a:r>
              <a:rPr lang="hr-HR" sz="2800" b="1" dirty="0"/>
              <a:t>Stabljika</a:t>
            </a:r>
            <a:r>
              <a:rPr lang="hr-HR" sz="2800" dirty="0"/>
              <a:t> (tankim cjevčicama) – provodi vodu do listova </a:t>
            </a:r>
          </a:p>
          <a:p>
            <a:pPr lvl="1"/>
            <a:r>
              <a:rPr lang="hr-HR" sz="2800" b="1" dirty="0"/>
              <a:t>List</a:t>
            </a:r>
            <a:r>
              <a:rPr lang="hr-HR" sz="2800" dirty="0"/>
              <a:t> – </a:t>
            </a:r>
            <a:r>
              <a:rPr lang="hr-HR" sz="2800" b="1" dirty="0">
                <a:solidFill>
                  <a:srgbClr val="00B050"/>
                </a:solidFill>
              </a:rPr>
              <a:t>FOTOSINTEZA</a:t>
            </a:r>
          </a:p>
          <a:p>
            <a:pPr lvl="1"/>
            <a:r>
              <a:rPr lang="hr-HR" sz="2800" dirty="0"/>
              <a:t>Višak vode izlazi kroz </a:t>
            </a:r>
            <a:r>
              <a:rPr lang="hr-HR" sz="2800" b="1" dirty="0" err="1"/>
              <a:t>puči</a:t>
            </a:r>
            <a:r>
              <a:rPr lang="hr-HR" sz="2800" dirty="0"/>
              <a:t> (otvori na listu) u obliku vodene pare – </a:t>
            </a:r>
            <a:r>
              <a:rPr lang="hr-HR" sz="2800" b="1" dirty="0">
                <a:solidFill>
                  <a:srgbClr val="0070C0"/>
                </a:solidFill>
              </a:rPr>
              <a:t>TRANSPIRACIJA</a:t>
            </a:r>
          </a:p>
          <a:p>
            <a:pPr lvl="1">
              <a:buNone/>
            </a:pPr>
            <a:endParaRPr lang="hr-HR" sz="2800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C9FE5585-D1FC-43EB-8B5E-4BF71574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0" y="1388406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Prolazak vode kroz biljku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="" xmlns:a16="http://schemas.microsoft.com/office/drawing/2014/main" id="{F2C002BC-0075-40E2-998D-04771308D1C5}"/>
              </a:ext>
            </a:extLst>
          </p:cNvPr>
          <p:cNvSpPr txBox="1"/>
          <p:nvPr/>
        </p:nvSpPr>
        <p:spPr>
          <a:xfrm>
            <a:off x="350550" y="5761739"/>
            <a:ext cx="360504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Koja je uloga korijena </a:t>
            </a:r>
            <a:endParaRPr lang="hr-HR" sz="2000" dirty="0"/>
          </a:p>
        </p:txBody>
      </p:sp>
      <p:pic>
        <p:nvPicPr>
          <p:cNvPr id="19" name="Slika 18">
            <a:extLst>
              <a:ext uri="{FF2B5EF4-FFF2-40B4-BE49-F238E27FC236}">
                <a16:creationId xmlns="" xmlns:a16="http://schemas.microsoft.com/office/drawing/2014/main" id="{CC46BA5E-9A55-4660-A072-A974F9452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7768"/>
            <a:ext cx="701101" cy="627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77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adržaja 1">
            <a:extLst>
              <a:ext uri="{FF2B5EF4-FFF2-40B4-BE49-F238E27FC236}">
                <a16:creationId xmlns="" xmlns:a16="http://schemas.microsoft.com/office/drawing/2014/main" id="{531564EC-AE25-4376-9703-DE6C46DA4913}"/>
              </a:ext>
            </a:extLst>
          </p:cNvPr>
          <p:cNvSpPr txBox="1">
            <a:spLocks/>
          </p:cNvSpPr>
          <p:nvPr/>
        </p:nvSpPr>
        <p:spPr>
          <a:xfrm>
            <a:off x="762870" y="1752412"/>
            <a:ext cx="1563778" cy="588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hr-HR" b="1" dirty="0"/>
              <a:t>PUČI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760DA0A2-2EA7-4717-B954-AF198EFEA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85" y="1251360"/>
            <a:ext cx="3332465" cy="2701998"/>
          </a:xfrm>
          <a:prstGeom prst="rect">
            <a:avLst/>
          </a:prstGeom>
        </p:spPr>
      </p:pic>
      <p:cxnSp>
        <p:nvCxnSpPr>
          <p:cNvPr id="19" name="Straight Arrow Connector 11">
            <a:extLst>
              <a:ext uri="{FF2B5EF4-FFF2-40B4-BE49-F238E27FC236}">
                <a16:creationId xmlns="" xmlns:a16="http://schemas.microsoft.com/office/drawing/2014/main" id="{039A22C6-395E-46D9-8C96-E649CE767BAD}"/>
              </a:ext>
            </a:extLst>
          </p:cNvPr>
          <p:cNvCxnSpPr>
            <a:cxnSpLocks/>
          </p:cNvCxnSpPr>
          <p:nvPr/>
        </p:nvCxnSpPr>
        <p:spPr>
          <a:xfrm flipH="1" flipV="1">
            <a:off x="2282840" y="2136743"/>
            <a:ext cx="1563778" cy="91373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 descr="Slika na kojoj se prikazuje stablo, nebo, na otvorenom, zmaj&#10;&#10;Opis je automatski generiran">
            <a:extLst>
              <a:ext uri="{FF2B5EF4-FFF2-40B4-BE49-F238E27FC236}">
                <a16:creationId xmlns="" xmlns:a16="http://schemas.microsoft.com/office/drawing/2014/main" id="{7C60BF9E-E1BB-498C-96E7-A4F7C7361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35" b="6542"/>
          <a:stretch/>
        </p:blipFill>
        <p:spPr>
          <a:xfrm>
            <a:off x="7107449" y="1181100"/>
            <a:ext cx="4925222" cy="4712482"/>
          </a:xfrm>
          <a:prstGeom prst="rect">
            <a:avLst/>
          </a:prstGeom>
        </p:spPr>
      </p:pic>
      <p:cxnSp>
        <p:nvCxnSpPr>
          <p:cNvPr id="40" name="Ravni poveznik 39">
            <a:extLst>
              <a:ext uri="{FF2B5EF4-FFF2-40B4-BE49-F238E27FC236}">
                <a16:creationId xmlns="" xmlns:a16="http://schemas.microsoft.com/office/drawing/2014/main" id="{DFFCD5CE-F28D-4E87-A336-F1F505D738A0}"/>
              </a:ext>
            </a:extLst>
          </p:cNvPr>
          <p:cNvCxnSpPr>
            <a:cxnSpLocks/>
          </p:cNvCxnSpPr>
          <p:nvPr/>
        </p:nvCxnSpPr>
        <p:spPr>
          <a:xfrm>
            <a:off x="2282840" y="2148871"/>
            <a:ext cx="2665477" cy="40217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ni poveznik 41">
            <a:extLst>
              <a:ext uri="{FF2B5EF4-FFF2-40B4-BE49-F238E27FC236}">
                <a16:creationId xmlns="" xmlns:a16="http://schemas.microsoft.com/office/drawing/2014/main" id="{5A94320A-4F06-489C-92FE-A4AE7891622C}"/>
              </a:ext>
            </a:extLst>
          </p:cNvPr>
          <p:cNvCxnSpPr>
            <a:cxnSpLocks/>
          </p:cNvCxnSpPr>
          <p:nvPr/>
        </p:nvCxnSpPr>
        <p:spPr>
          <a:xfrm flipV="1">
            <a:off x="2266950" y="1819439"/>
            <a:ext cx="3829050" cy="32943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niOkvir 43">
            <a:extLst>
              <a:ext uri="{FF2B5EF4-FFF2-40B4-BE49-F238E27FC236}">
                <a16:creationId xmlns="" xmlns:a16="http://schemas.microsoft.com/office/drawing/2014/main" id="{18F5D3AC-E9C8-47CD-BE09-340CF4408585}"/>
              </a:ext>
            </a:extLst>
          </p:cNvPr>
          <p:cNvSpPr txBox="1"/>
          <p:nvPr/>
        </p:nvSpPr>
        <p:spPr>
          <a:xfrm>
            <a:off x="8071743" y="5893582"/>
            <a:ext cx="340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TRANSPIRACIJA</a:t>
            </a:r>
            <a:endParaRPr lang="hr-HR" b="1" dirty="0"/>
          </a:p>
        </p:txBody>
      </p:sp>
      <p:sp>
        <p:nvSpPr>
          <p:cNvPr id="48" name="TekstniOkvir 47">
            <a:extLst>
              <a:ext uri="{FF2B5EF4-FFF2-40B4-BE49-F238E27FC236}">
                <a16:creationId xmlns="" xmlns:a16="http://schemas.microsoft.com/office/drawing/2014/main" id="{BAFE33D5-46DC-442C-B467-12F893FDFE23}"/>
              </a:ext>
            </a:extLst>
          </p:cNvPr>
          <p:cNvSpPr txBox="1"/>
          <p:nvPr/>
        </p:nvSpPr>
        <p:spPr>
          <a:xfrm>
            <a:off x="522073" y="4064481"/>
            <a:ext cx="6998691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Kako biljka usisava vodu?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18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Kako izgledaju </a:t>
            </a:r>
            <a:r>
              <a:rPr lang="hr-HR" sz="2000" dirty="0" smtClean="0">
                <a:solidFill>
                  <a:schemeClr val="accent5">
                    <a:lumMod val="75000"/>
                  </a:schemeClr>
                </a:solidFill>
              </a:rPr>
              <a:t>korijenove </a:t>
            </a:r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dlačice 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23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Mikroskopiraj poprečne prereze stabljika različitih biljaka 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22</a:t>
            </a:r>
          </a:p>
        </p:txBody>
      </p:sp>
      <p:pic>
        <p:nvPicPr>
          <p:cNvPr id="49" name="Slika 48">
            <a:extLst>
              <a:ext uri="{FF2B5EF4-FFF2-40B4-BE49-F238E27FC236}">
                <a16:creationId xmlns="" xmlns:a16="http://schemas.microsoft.com/office/drawing/2014/main" id="{97E5F8F4-3EA5-4D03-9586-6FD7CB69F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29" y="3710882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790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053F435D-10D4-40FE-9B29-D0C3BD3994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009" r="7989" b="19773"/>
          <a:stretch/>
        </p:blipFill>
        <p:spPr>
          <a:xfrm>
            <a:off x="380999" y="1303398"/>
            <a:ext cx="11430001" cy="3306702"/>
          </a:xfrm>
          <a:prstGeom prst="rect">
            <a:avLst/>
          </a:prstGeom>
        </p:spPr>
      </p:pic>
      <p:sp>
        <p:nvSpPr>
          <p:cNvPr id="7" name="Rezervirano mjesto sadržaja 6">
            <a:extLst>
              <a:ext uri="{FF2B5EF4-FFF2-40B4-BE49-F238E27FC236}">
                <a16:creationId xmlns="" xmlns:a16="http://schemas.microsoft.com/office/drawing/2014/main" id="{246A4A70-AB77-4B4A-9ACC-94D8BDF1F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1189" y="4815986"/>
            <a:ext cx="10267950" cy="2179027"/>
          </a:xfrm>
        </p:spPr>
        <p:txBody>
          <a:bodyPr>
            <a:normAutofit/>
          </a:bodyPr>
          <a:lstStyle/>
          <a:p>
            <a:r>
              <a:rPr lang="hr-HR" dirty="0"/>
              <a:t>Područja sa više šuma imaju više oborina</a:t>
            </a:r>
          </a:p>
          <a:p>
            <a:r>
              <a:rPr lang="hr-HR" dirty="0"/>
              <a:t>Zbog transpiracije je veća vlažnost zraka </a:t>
            </a:r>
          </a:p>
          <a:p>
            <a:r>
              <a:rPr lang="hr-HR" dirty="0"/>
              <a:t>Veća mogućnost kondenzacije vode </a:t>
            </a:r>
          </a:p>
          <a:p>
            <a:r>
              <a:rPr lang="hr-HR" dirty="0"/>
              <a:t>Veća količina padalina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81048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6731"/>
            <a:ext cx="10985938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Ciklus vode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74BB4F0-E1DB-4595-94C1-0A081EB33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197" y="3178733"/>
            <a:ext cx="1147942" cy="1147942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BD196DB1-3F61-4BDB-8911-35E7D3D59BDC}"/>
              </a:ext>
            </a:extLst>
          </p:cNvPr>
          <p:cNvSpPr txBox="1"/>
          <p:nvPr/>
        </p:nvSpPr>
        <p:spPr>
          <a:xfrm>
            <a:off x="785598" y="51085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1"/>
                </a:solidFill>
                <a:hlinkClick r:id="rId5"/>
              </a:rPr>
              <a:t>Uloge biljnih organa</a:t>
            </a:r>
            <a:endParaRPr lang="hr-HR" sz="2800" dirty="0">
              <a:solidFill>
                <a:schemeClr val="accent1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414D7A16-6753-46F5-B163-EA72FE357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400" y="4860383"/>
            <a:ext cx="1147942" cy="1147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470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="" xmlns:a16="http://schemas.microsoft.com/office/drawing/2014/main" id="{777F2D9C-194E-4FDF-A55A-A85AE3DED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1224" y="1285375"/>
            <a:ext cx="7829550" cy="1000554"/>
          </a:xfrm>
        </p:spPr>
        <p:txBody>
          <a:bodyPr>
            <a:normAutofit/>
          </a:bodyPr>
          <a:lstStyle/>
          <a:p>
            <a:r>
              <a:rPr lang="hr-HR" sz="4800" b="1" dirty="0"/>
              <a:t>ŽIVOTNI CIKLUSI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5C84B8F7-DBA5-4E59-8F20-87E79A657B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0424" y="2438329"/>
            <a:ext cx="4611151" cy="26596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2532E03E-B596-43F8-B3EC-95831F629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43" r="3750" b="35364"/>
          <a:stretch/>
        </p:blipFill>
        <p:spPr>
          <a:xfrm>
            <a:off x="0" y="5250360"/>
            <a:ext cx="12192000" cy="1417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425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173F14F5-6EE7-4443-BA03-EE4D377FB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3124472"/>
            <a:ext cx="1693862" cy="394551"/>
          </a:xfrm>
        </p:spPr>
        <p:txBody>
          <a:bodyPr>
            <a:normAutofit/>
          </a:bodyPr>
          <a:lstStyle/>
          <a:p>
            <a:r>
              <a:rPr lang="hr-HR" sz="2800" dirty="0"/>
              <a:t>ZIMA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432BC4D4-6C84-449D-B335-B06F25E0C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660133"/>
            <a:ext cx="5157787" cy="1578449"/>
          </a:xfrm>
        </p:spPr>
        <p:txBody>
          <a:bodyPr>
            <a:normAutofit/>
          </a:bodyPr>
          <a:lstStyle/>
          <a:p>
            <a:r>
              <a:rPr lang="hr-HR" dirty="0"/>
              <a:t>Odbacivanje lišća</a:t>
            </a:r>
          </a:p>
          <a:p>
            <a:r>
              <a:rPr lang="hr-HR" dirty="0"/>
              <a:t>Kora – štiti od smrzavanja</a:t>
            </a:r>
          </a:p>
          <a:p>
            <a:r>
              <a:rPr lang="hr-HR" dirty="0"/>
              <a:t>Korijen – zaštićen u tlu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CA22034D-C3EE-44D7-90AB-6711DB2A9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1118" y="3072570"/>
            <a:ext cx="5183188" cy="498353"/>
          </a:xfrm>
        </p:spPr>
        <p:txBody>
          <a:bodyPr>
            <a:normAutofit/>
          </a:bodyPr>
          <a:lstStyle/>
          <a:p>
            <a:r>
              <a:rPr lang="hr-HR" sz="2800" dirty="0"/>
              <a:t>LJETO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3E3D4C23-BE97-4EA8-BA18-34C38B47D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660132"/>
            <a:ext cx="5183188" cy="1578449"/>
          </a:xfrm>
        </p:spPr>
        <p:txBody>
          <a:bodyPr/>
          <a:lstStyle/>
          <a:p>
            <a:r>
              <a:rPr lang="hr-HR" dirty="0"/>
              <a:t>Odbacivanje lišća</a:t>
            </a:r>
          </a:p>
          <a:p>
            <a:r>
              <a:rPr lang="hr-HR" dirty="0"/>
              <a:t>Smanjena površina lista</a:t>
            </a:r>
          </a:p>
          <a:p>
            <a:r>
              <a:rPr lang="hr-HR" dirty="0"/>
              <a:t>Smanjena transpiracija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02FB782C-8B24-4869-B609-299FF9A5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423269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Životni ciklusi biljaka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4A9DDC54-10BF-46E6-B476-B90F613979FF}"/>
              </a:ext>
            </a:extLst>
          </p:cNvPr>
          <p:cNvSpPr txBox="1"/>
          <p:nvPr/>
        </p:nvSpPr>
        <p:spPr>
          <a:xfrm>
            <a:off x="183356" y="1903309"/>
            <a:ext cx="1141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Biljke miruju </a:t>
            </a:r>
            <a:r>
              <a:rPr lang="hr-HR" sz="2800" dirty="0" smtClean="0"/>
              <a:t>u </a:t>
            </a:r>
            <a:r>
              <a:rPr lang="hr-HR" sz="2800" dirty="0"/>
              <a:t>određenom dobu godine zbog nepovoljnih uvjeta.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Ako je nepovoljno doba godine: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7BC484DF-A0FE-4BD7-B55F-9D18A532D32E}"/>
              </a:ext>
            </a:extLst>
          </p:cNvPr>
          <p:cNvSpPr txBox="1"/>
          <p:nvPr/>
        </p:nvSpPr>
        <p:spPr>
          <a:xfrm>
            <a:off x="457200" y="5698434"/>
            <a:ext cx="360504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2"/>
              </a:rPr>
              <a:t>Stablo tijekom godišnjih doba</a:t>
            </a:r>
            <a:endParaRPr lang="hr-HR" sz="2000" dirty="0"/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0F1C4526-CF35-4B09-BD40-D3E074409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0" y="5384463"/>
            <a:ext cx="701101" cy="627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45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uiExpand="1" build="p"/>
      <p:bldP spid="5" grpId="0" build="p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59619D50-D15D-4DD9-BF20-D7F39F68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350" y="1333500"/>
            <a:ext cx="7639050" cy="4629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/>
              <a:t>Prilagodbe na sušne uvjete</a:t>
            </a:r>
          </a:p>
          <a:p>
            <a:pPr marL="0" indent="0">
              <a:buNone/>
            </a:pPr>
            <a:r>
              <a:rPr lang="hr-HR" b="1" dirty="0"/>
              <a:t>KAKTUS</a:t>
            </a:r>
            <a:r>
              <a:rPr lang="hr-HR" dirty="0"/>
              <a:t> </a:t>
            </a:r>
          </a:p>
          <a:p>
            <a:r>
              <a:rPr lang="hr-HR" dirty="0"/>
              <a:t>listovi preobraženi u bodlje</a:t>
            </a:r>
          </a:p>
          <a:p>
            <a:r>
              <a:rPr lang="hr-HR" dirty="0"/>
              <a:t>zelena mesnata stabljika preuzela obavljanje fotosinteze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BRNISTRA</a:t>
            </a:r>
            <a:r>
              <a:rPr lang="hr-HR" dirty="0"/>
              <a:t> (Dalmacija) </a:t>
            </a:r>
          </a:p>
          <a:p>
            <a:r>
              <a:rPr lang="hr-HR" dirty="0"/>
              <a:t>listovi zakržljali</a:t>
            </a:r>
          </a:p>
          <a:p>
            <a:r>
              <a:rPr lang="hr-HR" dirty="0"/>
              <a:t>fotosinteza samo u zelenoj stabljici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9ECE8AC-6B76-4D88-8E25-E12408A0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1153760"/>
            <a:ext cx="3173324" cy="288484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FDDD8F2-A67C-40AB-93F9-CB9A31722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5"/>
          <a:stretch/>
        </p:blipFill>
        <p:spPr>
          <a:xfrm>
            <a:off x="285751" y="4038600"/>
            <a:ext cx="3173324" cy="2781300"/>
          </a:xfrm>
          <a:prstGeom prst="rect">
            <a:avLst/>
          </a:prstGeom>
        </p:spPr>
      </p:pic>
      <p:pic>
        <p:nvPicPr>
          <p:cNvPr id="6" name="Grafika 5" descr="Double Tap Gesture outline">
            <a:extLst>
              <a:ext uri="{FF2B5EF4-FFF2-40B4-BE49-F238E27FC236}">
                <a16:creationId xmlns="" xmlns:a16="http://schemas.microsoft.com/office/drawing/2014/main" id="{67577186-6C39-4362-9833-750CB2751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8664" y="5905500"/>
            <a:ext cx="914400" cy="9144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72F7183C-98A1-4CF9-9A49-BD60038AE6BE}"/>
              </a:ext>
            </a:extLst>
          </p:cNvPr>
          <p:cNvSpPr txBox="1"/>
          <p:nvPr/>
        </p:nvSpPr>
        <p:spPr>
          <a:xfrm>
            <a:off x="7448550" y="6419790"/>
            <a:ext cx="4610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6"/>
              </a:rPr>
              <a:t>Kako neke pustinjske biljke dolaze do vode</a:t>
            </a:r>
            <a:endParaRPr lang="hr-HR" sz="2000" dirty="0"/>
          </a:p>
        </p:txBody>
      </p:sp>
    </p:spTree>
    <p:extLst>
      <p:ext uri="{BB962C8B-B14F-4D97-AF65-F5344CB8AC3E}">
        <p14:creationId xmlns="" xmlns:p14="http://schemas.microsoft.com/office/powerpoint/2010/main" val="112718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9EC84F73-6DD6-4CF7-8E36-C250E2F25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027406"/>
            <a:ext cx="5697123" cy="3442038"/>
          </a:xfrm>
        </p:spPr>
        <p:txBody>
          <a:bodyPr>
            <a:normAutofit/>
          </a:bodyPr>
          <a:lstStyle/>
          <a:p>
            <a:r>
              <a:rPr lang="hr-HR" dirty="0"/>
              <a:t>Dovoljno topline i vlage </a:t>
            </a:r>
          </a:p>
          <a:p>
            <a:r>
              <a:rPr lang="hr-HR" dirty="0"/>
              <a:t>Rast biljke u visinu i širinu</a:t>
            </a:r>
          </a:p>
          <a:p>
            <a:r>
              <a:rPr lang="hr-HR" dirty="0"/>
              <a:t>Svake godine od proljeća do jeseni biljka se proširi u širinu za jedan prsten </a:t>
            </a:r>
            <a:r>
              <a:rPr lang="hr-HR" dirty="0" smtClean="0"/>
              <a:t>– </a:t>
            </a:r>
            <a:r>
              <a:rPr lang="hr-HR" b="1" dirty="0"/>
              <a:t>GOD</a:t>
            </a:r>
          </a:p>
          <a:p>
            <a:r>
              <a:rPr lang="hr-HR" dirty="0"/>
              <a:t>Najveće stablo na nekom staništu obično i najstarije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1173477A-F779-4EEF-9263-CEF94FDD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388556"/>
            <a:ext cx="1714500" cy="420147"/>
          </a:xfrm>
        </p:spPr>
        <p:txBody>
          <a:bodyPr>
            <a:noAutofit/>
          </a:bodyPr>
          <a:lstStyle/>
          <a:p>
            <a:r>
              <a:rPr lang="hr-HR" sz="2800" b="1" dirty="0">
                <a:latin typeface="+mn-lt"/>
              </a:rPr>
              <a:t>PROLJEĆE </a:t>
            </a:r>
          </a:p>
        </p:txBody>
      </p:sp>
      <p:pic>
        <p:nvPicPr>
          <p:cNvPr id="4" name="Rezervirano mjesto sadržaja 6" descr="Slika na kojoj se prikazuje mekušac&#10;&#10;Opis je automatski generiran">
            <a:extLst>
              <a:ext uri="{FF2B5EF4-FFF2-40B4-BE49-F238E27FC236}">
                <a16:creationId xmlns="" xmlns:a16="http://schemas.microsoft.com/office/drawing/2014/main" id="{E9BEEE6B-690C-440D-9324-5F5B70FC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5" t="7323" r="9616" b="6519"/>
          <a:stretch/>
        </p:blipFill>
        <p:spPr>
          <a:xfrm>
            <a:off x="6494877" y="1160877"/>
            <a:ext cx="5697123" cy="569712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DA4427B6-84AD-4C64-B9FC-B0E70D0EDB94}"/>
              </a:ext>
            </a:extLst>
          </p:cNvPr>
          <p:cNvSpPr txBox="1"/>
          <p:nvPr/>
        </p:nvSpPr>
        <p:spPr>
          <a:xfrm>
            <a:off x="889415" y="621529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751AB8D4-5E3F-4F71-8B28-0E96C1F4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90" y="6086739"/>
            <a:ext cx="771525" cy="65722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8DF10DB5-8EA2-40A7-94CA-AD6B58F4EC2F}"/>
              </a:ext>
            </a:extLst>
          </p:cNvPr>
          <p:cNvSpPr txBox="1"/>
          <p:nvPr/>
        </p:nvSpPr>
        <p:spPr>
          <a:xfrm>
            <a:off x="1080571" y="539794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5 najvećih stabala na svijetu</a:t>
            </a:r>
            <a:r>
              <a:rPr lang="hr-H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Grafika 9" descr="Video camera outline">
            <a:extLst>
              <a:ext uri="{FF2B5EF4-FFF2-40B4-BE49-F238E27FC236}">
                <a16:creationId xmlns="" xmlns:a16="http://schemas.microsoft.com/office/drawing/2014/main" id="{8BCC57AF-8F63-4A6B-8979-DA9029E4D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890" y="50147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54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55CABD65-C658-42AE-9307-DD5A8C439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102" y="1149334"/>
            <a:ext cx="5116897" cy="50320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427AF82D-A7D0-4632-97B7-1A5ED6EE8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9" t="10926" r="10277" b="11389"/>
          <a:stretch/>
        </p:blipFill>
        <p:spPr>
          <a:xfrm>
            <a:off x="6474991" y="1149334"/>
            <a:ext cx="5074053" cy="503208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87D41024-F979-48B9-8691-B658020C2036}"/>
              </a:ext>
            </a:extLst>
          </p:cNvPr>
          <p:cNvSpPr txBox="1"/>
          <p:nvPr/>
        </p:nvSpPr>
        <p:spPr>
          <a:xfrm>
            <a:off x="3273082" y="6181420"/>
            <a:ext cx="6096000" cy="523220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/>
              <a:t>Na kojoj je slici prikazana starija biljka?</a:t>
            </a:r>
            <a:endParaRPr lang="hr-HR" sz="2800" b="1" dirty="0"/>
          </a:p>
        </p:txBody>
      </p:sp>
    </p:spTree>
    <p:extLst>
      <p:ext uri="{BB962C8B-B14F-4D97-AF65-F5344CB8AC3E}">
        <p14:creationId xmlns="" xmlns:p14="http://schemas.microsoft.com/office/powerpoint/2010/main" val="248460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F8AE542-C873-4652-8721-F742EAF4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433"/>
            <a:ext cx="6492007" cy="57045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53166E-7D76-4BE2-8D82-AE2BDFB72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1853" y="2759242"/>
            <a:ext cx="5069305" cy="266299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r-HR" b="1" dirty="0"/>
              <a:t>CIKLUSI </a:t>
            </a:r>
            <a:br>
              <a:rPr lang="hr-HR" b="1" dirty="0"/>
            </a:br>
            <a:r>
              <a:rPr lang="hr-HR" b="1" dirty="0"/>
              <a:t>U </a:t>
            </a:r>
            <a:br>
              <a:rPr lang="hr-HR" b="1" dirty="0"/>
            </a:br>
            <a:r>
              <a:rPr lang="hr-HR" b="1" dirty="0"/>
              <a:t>PRIRODI</a:t>
            </a:r>
          </a:p>
        </p:txBody>
      </p:sp>
    </p:spTree>
    <p:extLst>
      <p:ext uri="{BB962C8B-B14F-4D97-AF65-F5344CB8AC3E}">
        <p14:creationId xmlns="" xmlns:p14="http://schemas.microsoft.com/office/powerpoint/2010/main" val="37123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teksta 11">
            <a:extLst>
              <a:ext uri="{FF2B5EF4-FFF2-40B4-BE49-F238E27FC236}">
                <a16:creationId xmlns="" xmlns:a16="http://schemas.microsoft.com/office/drawing/2014/main" id="{9BD46027-66DD-4F37-993B-A1A156AB9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742" y="1335637"/>
            <a:ext cx="7278114" cy="723493"/>
          </a:xfrm>
        </p:spPr>
        <p:txBody>
          <a:bodyPr>
            <a:noAutofit/>
          </a:bodyPr>
          <a:lstStyle/>
          <a:p>
            <a:r>
              <a:rPr lang="hr-HR" sz="3600" dirty="0">
                <a:latin typeface="+mj-lt"/>
              </a:rPr>
              <a:t>Jednogodišnji životni ciklus biljaka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CC2C0257-D5D8-487F-B964-98851A4D0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215" y="2146300"/>
            <a:ext cx="8272463" cy="4224536"/>
          </a:xfrm>
        </p:spPr>
        <p:txBody>
          <a:bodyPr>
            <a:normAutofit/>
          </a:bodyPr>
          <a:lstStyle/>
          <a:p>
            <a:r>
              <a:rPr lang="hr-HR" dirty="0"/>
              <a:t>Iste godine narastu, cvjetaju i daju plodove</a:t>
            </a:r>
          </a:p>
          <a:p>
            <a:pPr lvl="1"/>
            <a:r>
              <a:rPr lang="hr-HR" b="1" dirty="0"/>
              <a:t>Zima </a:t>
            </a:r>
            <a:r>
              <a:rPr lang="hr-HR" dirty="0" smtClean="0"/>
              <a:t>– tijelo </a:t>
            </a:r>
            <a:r>
              <a:rPr lang="hr-HR" dirty="0"/>
              <a:t>propada (preživljava sjemenka)</a:t>
            </a:r>
          </a:p>
          <a:p>
            <a:pPr lvl="1"/>
            <a:r>
              <a:rPr lang="hr-HR" b="1" dirty="0"/>
              <a:t>Proljeće</a:t>
            </a:r>
            <a:r>
              <a:rPr lang="hr-HR" dirty="0"/>
              <a:t> – klijanje sjemenke </a:t>
            </a:r>
          </a:p>
          <a:p>
            <a:r>
              <a:rPr lang="hr-HR" dirty="0"/>
              <a:t>Zeljaste biljke (grah, grašak, rajčica, krastavac, tikvica)</a:t>
            </a:r>
          </a:p>
          <a:p>
            <a:endParaRPr lang="hr-HR" dirty="0"/>
          </a:p>
        </p:txBody>
      </p:sp>
      <p:pic>
        <p:nvPicPr>
          <p:cNvPr id="17" name="Slika 16">
            <a:extLst>
              <a:ext uri="{FF2B5EF4-FFF2-40B4-BE49-F238E27FC236}">
                <a16:creationId xmlns="" xmlns:a16="http://schemas.microsoft.com/office/drawing/2014/main" id="{C134B682-704A-417C-9201-BB157BACF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6" b="17681"/>
          <a:stretch/>
        </p:blipFill>
        <p:spPr>
          <a:xfrm>
            <a:off x="1147157" y="4097763"/>
            <a:ext cx="6502021" cy="2772789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="" xmlns:a16="http://schemas.microsoft.com/office/drawing/2014/main" id="{A5A2B8E6-8F0B-44D0-93C6-D7FC84F09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104900"/>
            <a:ext cx="3124200" cy="208280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="" xmlns:a16="http://schemas.microsoft.com/office/drawing/2014/main" id="{E9F1797D-2F4E-42C9-AFD3-F42377507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17"/>
          <a:stretch/>
        </p:blipFill>
        <p:spPr>
          <a:xfrm>
            <a:off x="9067800" y="3094474"/>
            <a:ext cx="3124200" cy="1773952"/>
          </a:xfrm>
          <a:prstGeom prst="rect">
            <a:avLst/>
          </a:prstGeom>
        </p:spPr>
      </p:pic>
      <p:pic>
        <p:nvPicPr>
          <p:cNvPr id="27" name="Slika 26" descr="Slika na kojoj se prikazuje momordika, krastavac, voće, zeleno&#10;&#10;Opis je automatski generiran">
            <a:extLst>
              <a:ext uri="{FF2B5EF4-FFF2-40B4-BE49-F238E27FC236}">
                <a16:creationId xmlns="" xmlns:a16="http://schemas.microsoft.com/office/drawing/2014/main" id="{46891A1B-8464-4C9C-AF5D-573B2D79A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4775200"/>
            <a:ext cx="3146322" cy="208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360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12">
            <a:extLst>
              <a:ext uri="{FF2B5EF4-FFF2-40B4-BE49-F238E27FC236}">
                <a16:creationId xmlns="" xmlns:a16="http://schemas.microsoft.com/office/drawing/2014/main" id="{467D11EF-F8C7-4B19-9CB4-8F07CE49608C}"/>
              </a:ext>
            </a:extLst>
          </p:cNvPr>
          <p:cNvSpPr txBox="1">
            <a:spLocks/>
          </p:cNvSpPr>
          <p:nvPr/>
        </p:nvSpPr>
        <p:spPr>
          <a:xfrm>
            <a:off x="512763" y="1334367"/>
            <a:ext cx="7596915" cy="702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600" b="1" dirty="0">
                <a:latin typeface="+mj-lt"/>
              </a:rPr>
              <a:t>Dvogodišnji životni ciklus biljaka </a:t>
            </a:r>
          </a:p>
        </p:txBody>
      </p:sp>
      <p:sp>
        <p:nvSpPr>
          <p:cNvPr id="5" name="Rezervirano mjesto sadržaja 10">
            <a:extLst>
              <a:ext uri="{FF2B5EF4-FFF2-40B4-BE49-F238E27FC236}">
                <a16:creationId xmlns="" xmlns:a16="http://schemas.microsoft.com/office/drawing/2014/main" id="{63E2E92E-920C-4499-8888-267B24AA8E13}"/>
              </a:ext>
            </a:extLst>
          </p:cNvPr>
          <p:cNvSpPr txBox="1">
            <a:spLocks/>
          </p:cNvSpPr>
          <p:nvPr/>
        </p:nvSpPr>
        <p:spPr>
          <a:xfrm>
            <a:off x="661987" y="2036664"/>
            <a:ext cx="7281863" cy="26375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Prve godine – razvoj listova</a:t>
            </a:r>
          </a:p>
          <a:p>
            <a:r>
              <a:rPr lang="hr-HR" dirty="0"/>
              <a:t>Druge godine – razvoj cvjetova i plodova</a:t>
            </a:r>
          </a:p>
          <a:p>
            <a:r>
              <a:rPr lang="hr-HR" dirty="0"/>
              <a:t>Luk, kupus, celer, peršin, blitva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85DCC93F-7A21-4086-A6F4-23241980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" y="3990734"/>
            <a:ext cx="3098329" cy="2067166"/>
          </a:xfrm>
          <a:prstGeom prst="rect">
            <a:avLst/>
          </a:prstGeom>
        </p:spPr>
      </p:pic>
      <p:pic>
        <p:nvPicPr>
          <p:cNvPr id="8" name="Slika 7" descr="Slika na kojoj se prikazuje biljka, povrće, list, kupus&#10;&#10;Opis je automatski generiran">
            <a:extLst>
              <a:ext uri="{FF2B5EF4-FFF2-40B4-BE49-F238E27FC236}">
                <a16:creationId xmlns="" xmlns:a16="http://schemas.microsoft.com/office/drawing/2014/main" id="{1A121959-6390-4720-A6E3-FB3BC6275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2" r="6088"/>
          <a:stretch/>
        </p:blipFill>
        <p:spPr>
          <a:xfrm>
            <a:off x="3120228" y="3990734"/>
            <a:ext cx="3098329" cy="206716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DF4A734C-520C-4395-8F4A-4FF482A28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57" y="3990734"/>
            <a:ext cx="3098329" cy="20671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38E05E95-D37E-4D5E-9096-9A9C6402B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886" y="3990733"/>
            <a:ext cx="2852343" cy="206716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F770F58F-2069-4536-8456-15726AFF3B7B}"/>
              </a:ext>
            </a:extLst>
          </p:cNvPr>
          <p:cNvSpPr txBox="1"/>
          <p:nvPr/>
        </p:nvSpPr>
        <p:spPr>
          <a:xfrm>
            <a:off x="10734676" y="1432610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6"/>
              </a:rPr>
              <a:t>Vizualno+</a:t>
            </a:r>
            <a:endParaRPr lang="hr-HR" sz="2000" b="1" dirty="0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C55786C4-AB98-4724-8DDC-4AD7CB539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151" y="1304052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18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933D2565-4300-4BE5-A2E3-7630C4B23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02" y="2102865"/>
            <a:ext cx="10515600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Životni ciklus kukaca</a:t>
            </a:r>
          </a:p>
          <a:p>
            <a:r>
              <a:rPr lang="hr-HR" dirty="0"/>
              <a:t>Nekoliko godina (hrušt, leptir)</a:t>
            </a:r>
          </a:p>
          <a:p>
            <a:r>
              <a:rPr lang="hr-HR" dirty="0"/>
              <a:t>Nekoliko tjedana ili mjeseci (muhe, komarci, stjenice, uši)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B017ADE2-8D02-4336-91E8-7DF38DD3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376" y="1436989"/>
            <a:ext cx="4566313" cy="52506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>
                <a:latin typeface="+mn-lt"/>
              </a:rPr>
              <a:t>Životni ciklusi životinja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4CB31C0-DE0A-4029-A9BB-2CBB915D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25" y="3904673"/>
            <a:ext cx="5120349" cy="295332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B98E47C2-E6A2-4556-BABB-934F18D863AC}"/>
              </a:ext>
            </a:extLst>
          </p:cNvPr>
          <p:cNvSpPr txBox="1"/>
          <p:nvPr/>
        </p:nvSpPr>
        <p:spPr>
          <a:xfrm>
            <a:off x="10572094" y="628679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FA6C688-E3C5-4747-9A30-3289BDC0F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569" y="6158237"/>
            <a:ext cx="771525" cy="6572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FAFD25E1-76D9-47F6-86A7-16EBBDD27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153" y="5328046"/>
            <a:ext cx="809625" cy="714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471C2474-9511-4A3C-85F6-EB390EB70D71}"/>
              </a:ext>
            </a:extLst>
          </p:cNvPr>
          <p:cNvSpPr txBox="1"/>
          <p:nvPr/>
        </p:nvSpPr>
        <p:spPr>
          <a:xfrm>
            <a:off x="10460514" y="5529692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04F944E2-EC48-43BD-8378-285DEE03541B}"/>
              </a:ext>
            </a:extLst>
          </p:cNvPr>
          <p:cNvSpPr txBox="1"/>
          <p:nvPr/>
        </p:nvSpPr>
        <p:spPr>
          <a:xfrm>
            <a:off x="1152097" y="6286795"/>
            <a:ext cx="2383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Uspavana ljepotica</a:t>
            </a:r>
            <a:endParaRPr lang="hr-HR" sz="2000" dirty="0"/>
          </a:p>
        </p:txBody>
      </p:sp>
      <p:pic>
        <p:nvPicPr>
          <p:cNvPr id="11" name="Grafika 10" descr="Video camera outline">
            <a:extLst>
              <a:ext uri="{FF2B5EF4-FFF2-40B4-BE49-F238E27FC236}">
                <a16:creationId xmlns="" xmlns:a16="http://schemas.microsoft.com/office/drawing/2014/main" id="{CC691F8D-3311-4A6C-810D-211C9A300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697" y="59504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8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5A8F7043-D718-44DE-93FB-E1CC8CA26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32" y="1628492"/>
            <a:ext cx="10515600" cy="4810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Životni ciklus sisavaca</a:t>
            </a:r>
          </a:p>
          <a:p>
            <a:r>
              <a:rPr lang="hr-HR" dirty="0"/>
              <a:t>Glodavci (miš, štakor) </a:t>
            </a:r>
          </a:p>
          <a:p>
            <a:pPr lvl="1"/>
            <a:r>
              <a:rPr lang="hr-HR" dirty="0"/>
              <a:t>spolno sazrijevaju iste godine kada su rođeni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Druge vrste (medvjed) </a:t>
            </a:r>
          </a:p>
          <a:p>
            <a:pPr lvl="1"/>
            <a:r>
              <a:rPr lang="hr-HR" dirty="0"/>
              <a:t>spolno sazrijevaju nakon nekoliko godina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Rađaju žive mlade</a:t>
            </a:r>
          </a:p>
          <a:p>
            <a:r>
              <a:rPr lang="hr-HR" dirty="0"/>
              <a:t>Mladunci slični roditeljima 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2E67D7B-D681-4708-AE08-514F7C0B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35" y="1151762"/>
            <a:ext cx="4500765" cy="28064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4E34BC9-3956-48E2-9060-9FE4F5E21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94" t="36617" r="16125" b="25174"/>
          <a:stretch/>
        </p:blipFill>
        <p:spPr>
          <a:xfrm>
            <a:off x="7691235" y="3958179"/>
            <a:ext cx="4500765" cy="2899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3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4BC01444-8973-4FE2-8EFC-4F268CBDF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58" y="2205300"/>
            <a:ext cx="2981585" cy="498353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SLIČE ODRASLIMA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CD610C6-1272-4C31-BF76-DAC5E2690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994" y="2826172"/>
            <a:ext cx="4006522" cy="1595571"/>
          </a:xfrm>
        </p:spPr>
        <p:txBody>
          <a:bodyPr/>
          <a:lstStyle/>
          <a:p>
            <a:pPr lvl="1"/>
            <a:r>
              <a:rPr lang="hr-HR" sz="2800" dirty="0"/>
              <a:t>Ribe , gmazovi, ptice</a:t>
            </a:r>
          </a:p>
          <a:p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="" xmlns:a16="http://schemas.microsoft.com/office/drawing/2014/main" id="{2C318079-3A5F-4A13-81CD-6E33635AB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2699" y="2136892"/>
            <a:ext cx="4297273" cy="466772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NE SLIČE ODRASLIMA </a:t>
            </a:r>
          </a:p>
          <a:p>
            <a:pPr algn="ctr"/>
            <a:endParaRPr lang="hr-HR" dirty="0"/>
          </a:p>
        </p:txBody>
      </p:sp>
      <p:pic>
        <p:nvPicPr>
          <p:cNvPr id="18" name="Slika 17">
            <a:extLst>
              <a:ext uri="{FF2B5EF4-FFF2-40B4-BE49-F238E27FC236}">
                <a16:creationId xmlns="" xmlns:a16="http://schemas.microsoft.com/office/drawing/2014/main" id="{40D57335-AC6F-4EAD-B45B-AE3306BA4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21" b="13991"/>
          <a:stretch/>
        </p:blipFill>
        <p:spPr>
          <a:xfrm>
            <a:off x="4891383" y="4039562"/>
            <a:ext cx="7300617" cy="2390508"/>
          </a:xfrm>
          <a:prstGeom prst="rect">
            <a:avLst/>
          </a:prstGeom>
        </p:spPr>
      </p:pic>
      <p:sp>
        <p:nvSpPr>
          <p:cNvPr id="7" name="Rezervirano mjesto sadržaja 6">
            <a:extLst>
              <a:ext uri="{FF2B5EF4-FFF2-40B4-BE49-F238E27FC236}">
                <a16:creationId xmlns="" xmlns:a16="http://schemas.microsoft.com/office/drawing/2014/main" id="{CD6DD387-144A-4274-8394-A3D4AB555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9750" y="2820581"/>
            <a:ext cx="6572250" cy="2637571"/>
          </a:xfrm>
        </p:spPr>
        <p:txBody>
          <a:bodyPr>
            <a:normAutofit/>
          </a:bodyPr>
          <a:lstStyle/>
          <a:p>
            <a:r>
              <a:rPr lang="hr-HR" dirty="0"/>
              <a:t>Kukci, školjkaši, vodozemci</a:t>
            </a:r>
          </a:p>
          <a:p>
            <a:r>
              <a:rPr lang="hr-HR" dirty="0"/>
              <a:t>Ličinke </a:t>
            </a:r>
            <a:r>
              <a:rPr lang="hr-HR" dirty="0" smtClean="0"/>
              <a:t>– </a:t>
            </a:r>
            <a:r>
              <a:rPr lang="hr-HR" dirty="0"/>
              <a:t>mijenjaju izgled (ni izgledom ni načinom života ne sliče odraslima)</a:t>
            </a:r>
          </a:p>
          <a:p>
            <a:r>
              <a:rPr lang="hr-HR" b="1" dirty="0"/>
              <a:t>PREOBRAZBA</a:t>
            </a:r>
            <a:r>
              <a:rPr lang="hr-HR" dirty="0"/>
              <a:t> 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="" xmlns:a16="http://schemas.microsoft.com/office/drawing/2014/main" id="{C98CEAC6-3CCF-49D6-AF9F-CCDEB5E9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3269"/>
            <a:ext cx="10515600" cy="496706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/>
              <a:t>RAZVOJ ŽIVOTINJA IZ JAJA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5BCF84E-B7CA-418E-B652-88C40463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10" y="3428667"/>
            <a:ext cx="4006521" cy="238225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6AA8B6B4-EC30-4FA2-868B-49320AC45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6239"/>
            <a:ext cx="809625" cy="714375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F7EAC207-2608-4F5E-A356-95DDD3A17383}"/>
              </a:ext>
            </a:extLst>
          </p:cNvPr>
          <p:cNvSpPr txBox="1"/>
          <p:nvPr/>
        </p:nvSpPr>
        <p:spPr>
          <a:xfrm>
            <a:off x="679361" y="6337885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46FD87CF-5F09-4502-84E6-FE99A01A9DDE}"/>
              </a:ext>
            </a:extLst>
          </p:cNvPr>
          <p:cNvSpPr txBox="1"/>
          <p:nvPr/>
        </p:nvSpPr>
        <p:spPr>
          <a:xfrm>
            <a:off x="781656" y="5626529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5"/>
              </a:rPr>
              <a:t>Vizualno+</a:t>
            </a:r>
            <a:endParaRPr lang="hr-HR" sz="2000" b="1" dirty="0"/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41C1F24B-AC33-4ACD-999F-094649D94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" y="5497971"/>
            <a:ext cx="771525" cy="657225"/>
          </a:xfrm>
          <a:prstGeom prst="rect">
            <a:avLst/>
          </a:prstGeom>
        </p:spPr>
      </p:pic>
      <p:cxnSp>
        <p:nvCxnSpPr>
          <p:cNvPr id="21" name="Ravni poveznik sa strelicom 20">
            <a:extLst>
              <a:ext uri="{FF2B5EF4-FFF2-40B4-BE49-F238E27FC236}">
                <a16:creationId xmlns="" xmlns:a16="http://schemas.microsoft.com/office/drawing/2014/main" id="{DFD26692-67F9-4BA1-B00D-244271B59B1C}"/>
              </a:ext>
            </a:extLst>
          </p:cNvPr>
          <p:cNvCxnSpPr/>
          <p:nvPr/>
        </p:nvCxnSpPr>
        <p:spPr>
          <a:xfrm flipH="1">
            <a:off x="1905000" y="1621386"/>
            <a:ext cx="1464868" cy="4292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="" xmlns:a16="http://schemas.microsoft.com/office/drawing/2014/main" id="{328CAA0E-485F-4A16-A0B0-9845244F90DF}"/>
              </a:ext>
            </a:extLst>
          </p:cNvPr>
          <p:cNvCxnSpPr>
            <a:cxnSpLocks/>
          </p:cNvCxnSpPr>
          <p:nvPr/>
        </p:nvCxnSpPr>
        <p:spPr>
          <a:xfrm>
            <a:off x="7126688" y="1678464"/>
            <a:ext cx="1695446" cy="3150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585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  <p:bldP spid="6" grpId="0" build="p"/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3BEC0AD-83A5-4CEA-9B6E-710130F8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842055"/>
            <a:ext cx="9896475" cy="4774106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EE922AE0-B290-4EED-9D01-0527D569C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172910"/>
            <a:ext cx="10515600" cy="330464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/>
              <a:t>Razdoblje prije rođenja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Dojenačka dob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Djetinjstvo 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Pubertet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Mladenaštvo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Zrela dob 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Starost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D9A1E69E-56EF-4028-ACA3-F0B6711A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445706"/>
            <a:ext cx="10515600" cy="362997"/>
          </a:xfrm>
        </p:spPr>
        <p:txBody>
          <a:bodyPr>
            <a:noAutofit/>
          </a:bodyPr>
          <a:lstStyle/>
          <a:p>
            <a:r>
              <a:rPr lang="hr-HR" sz="2800" b="1" dirty="0">
                <a:latin typeface="+mn-lt"/>
              </a:rPr>
              <a:t>Životni ciklus čovjeka </a:t>
            </a:r>
          </a:p>
        </p:txBody>
      </p:sp>
    </p:spTree>
    <p:extLst>
      <p:ext uri="{BB962C8B-B14F-4D97-AF65-F5344CB8AC3E}">
        <p14:creationId xmlns="" xmlns:p14="http://schemas.microsoft.com/office/powerpoint/2010/main" val="2546390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12E3BA31-555E-4EA2-AC25-895A2C05E2B8}"/>
              </a:ext>
            </a:extLst>
          </p:cNvPr>
          <p:cNvSpPr txBox="1"/>
          <p:nvPr/>
        </p:nvSpPr>
        <p:spPr>
          <a:xfrm>
            <a:off x="720503" y="4581524"/>
            <a:ext cx="455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accent1"/>
                </a:solidFill>
                <a:hlinkClick r:id="rId3"/>
              </a:rPr>
              <a:t>Razvoj životinja iz jaja</a:t>
            </a:r>
            <a:endParaRPr lang="hr-HR" sz="2800" dirty="0">
              <a:solidFill>
                <a:schemeClr val="accent1"/>
              </a:solidFill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="" xmlns:a16="http://schemas.microsoft.com/office/drawing/2014/main" id="{83D03665-910E-4594-8A65-03DD49616F03}"/>
              </a:ext>
            </a:extLst>
          </p:cNvPr>
          <p:cNvSpPr txBox="1">
            <a:spLocks/>
          </p:cNvSpPr>
          <p:nvPr/>
        </p:nvSpPr>
        <p:spPr>
          <a:xfrm>
            <a:off x="838198" y="3429000"/>
            <a:ext cx="8629652" cy="3877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  <a:hlinkClick r:id="rId4"/>
              </a:rPr>
              <a:t>Jednogodišnje i dvogodišnje biljke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E2B1944-EB4A-4CEE-A57E-350AB8665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942" y="3106921"/>
            <a:ext cx="1152524" cy="115252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DC60272D-AAFF-4894-8AB1-02C0BF8C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513" y="4382297"/>
            <a:ext cx="1147942" cy="1147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7302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IZLAZNA KARTICA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40" y="2632013"/>
            <a:ext cx="4965410" cy="40545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Usporedi  životne cikluse biljaka i </a:t>
            </a:r>
            <a:r>
              <a:rPr lang="hr-HR" dirty="0" smtClean="0"/>
              <a:t>životinja s </a:t>
            </a:r>
            <a:r>
              <a:rPr lang="hr-HR" dirty="0"/>
              <a:t>pomoću </a:t>
            </a:r>
            <a:r>
              <a:rPr lang="hr-HR" dirty="0" smtClean="0"/>
              <a:t>Vennova </a:t>
            </a:r>
            <a:r>
              <a:rPr lang="hr-HR" dirty="0"/>
              <a:t>dijagrama. </a:t>
            </a:r>
          </a:p>
          <a:p>
            <a:pPr marL="0" indent="0">
              <a:buNone/>
            </a:pPr>
            <a:r>
              <a:rPr lang="hr-HR" dirty="0"/>
              <a:t>U lijevi dio dijagrama upiši pojmove koji se odnose samo na životne cikluse biljaka (opći pojmovi), u desni dio pojmove koji se odnose samo na životne cikluse životinja. U dio gdje se krugovi preklapaju upiši pojmove koji se odnose na oba životna ciklusa.</a:t>
            </a:r>
          </a:p>
        </p:txBody>
      </p:sp>
      <p:graphicFrame>
        <p:nvGraphicFramePr>
          <p:cNvPr id="8" name="Diagram 5">
            <a:extLst>
              <a:ext uri="{FF2B5EF4-FFF2-40B4-BE49-F238E27FC236}">
                <a16:creationId xmlns="" xmlns:a16="http://schemas.microsoft.com/office/drawing/2014/main" id="{D68D0B08-7A3D-4756-AB8A-FC578EA637F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383993210"/>
              </p:ext>
            </p:extLst>
          </p:nvPr>
        </p:nvGraphicFramePr>
        <p:xfrm>
          <a:off x="6096000" y="3032123"/>
          <a:ext cx="5798425" cy="317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C0793E7A-E408-461D-A7CA-6B2E957F50A2}"/>
              </a:ext>
            </a:extLst>
          </p:cNvPr>
          <p:cNvSpPr txBox="1"/>
          <p:nvPr/>
        </p:nvSpPr>
        <p:spPr>
          <a:xfrm>
            <a:off x="6932879" y="255264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BILJKE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BD0E7918-BA60-4F60-AB54-9173E92E558C}"/>
              </a:ext>
            </a:extLst>
          </p:cNvPr>
          <p:cNvSpPr txBox="1"/>
          <p:nvPr/>
        </p:nvSpPr>
        <p:spPr>
          <a:xfrm>
            <a:off x="9064405" y="255264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ŽIVOTINJE</a:t>
            </a:r>
          </a:p>
        </p:txBody>
      </p:sp>
    </p:spTree>
    <p:extLst>
      <p:ext uri="{BB962C8B-B14F-4D97-AF65-F5344CB8AC3E}">
        <p14:creationId xmlns="" xmlns:p14="http://schemas.microsoft.com/office/powerpoint/2010/main" val="397051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="" xmlns:a16="http://schemas.microsoft.com/office/drawing/2014/main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/>
              <a:t>Ciklusi u prirodi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97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7" y="4990624"/>
            <a:ext cx="828675" cy="6953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400AB51-6761-411F-8571-D6D5D9D32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392" y="2579571"/>
            <a:ext cx="3304640" cy="3304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294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A02356FB-A8F9-4C7C-BBC5-31D9CB930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62" y="2443588"/>
            <a:ext cx="5662864" cy="2286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/>
              <a:t>Ljeto</a:t>
            </a:r>
          </a:p>
          <a:p>
            <a:r>
              <a:rPr lang="hr-HR" dirty="0"/>
              <a:t>Dio planeta jače izložen Sunčevu zračenju</a:t>
            </a:r>
          </a:p>
          <a:p>
            <a:r>
              <a:rPr lang="hr-HR" dirty="0"/>
              <a:t>Više temperature, suše, požari </a:t>
            </a:r>
          </a:p>
          <a:p>
            <a:pPr marL="0" indent="0">
              <a:buNone/>
            </a:pPr>
            <a:endParaRPr lang="hr-HR" b="1" dirty="0"/>
          </a:p>
        </p:txBody>
      </p:sp>
      <p:sp>
        <p:nvSpPr>
          <p:cNvPr id="4" name="Naslov 3">
            <a:extLst>
              <a:ext uri="{FF2B5EF4-FFF2-40B4-BE49-F238E27FC236}">
                <a16:creationId xmlns="" xmlns:a16="http://schemas.microsoft.com/office/drawing/2014/main" id="{2476D54F-7D4A-4345-9959-0EFD0B3D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" y="1561866"/>
            <a:ext cx="7166811" cy="565952"/>
          </a:xfrm>
        </p:spPr>
        <p:txBody>
          <a:bodyPr>
            <a:normAutofit/>
          </a:bodyPr>
          <a:lstStyle/>
          <a:p>
            <a:r>
              <a:rPr lang="hr-HR" sz="3600" b="1" dirty="0"/>
              <a:t>Godišnja doba 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="" xmlns:a16="http://schemas.microsoft.com/office/drawing/2014/main" id="{446FC12E-C5FB-41C4-BF9A-2C3C3B666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1121167"/>
            <a:ext cx="5163760" cy="5736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67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C470B42B-4540-4D26-8768-CE5BC7EFB06C}"/>
              </a:ext>
            </a:extLst>
          </p:cNvPr>
          <p:cNvSpPr txBox="1"/>
          <p:nvPr/>
        </p:nvSpPr>
        <p:spPr>
          <a:xfrm>
            <a:off x="546220" y="2285097"/>
            <a:ext cx="6096000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Zima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 planeta koji prima manji dio toplinske energije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Smrzavanje vode, snijeg, ledene kape se povećavaju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7EE45687-D1CF-4B19-9C9F-F39DC425C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" b="2158"/>
          <a:stretch/>
        </p:blipFill>
        <p:spPr>
          <a:xfrm>
            <a:off x="7026443" y="1122304"/>
            <a:ext cx="5165558" cy="5735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707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4B1B3116-1C23-42B3-8E79-C8CBA317D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81" y="2337263"/>
            <a:ext cx="5899484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Proljeće i jesen</a:t>
            </a:r>
          </a:p>
          <a:p>
            <a:r>
              <a:rPr lang="hr-HR" dirty="0"/>
              <a:t>Prijelazna razdoblja</a:t>
            </a:r>
          </a:p>
          <a:p>
            <a:r>
              <a:rPr lang="hr-HR" dirty="0"/>
              <a:t>Obje polutke Zemlje izložene podjednakoj količini Sunčevog zračenja</a:t>
            </a:r>
          </a:p>
          <a:p>
            <a:r>
              <a:rPr lang="hr-HR" dirty="0"/>
              <a:t>Padaline </a:t>
            </a:r>
            <a:r>
              <a:rPr lang="hr-HR" dirty="0" smtClean="0"/>
              <a:t>– </a:t>
            </a:r>
            <a:r>
              <a:rPr lang="hr-HR" dirty="0"/>
              <a:t>učestalije</a:t>
            </a:r>
          </a:p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371BE94A-4FA4-400A-96D2-01602CE4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1121167"/>
            <a:ext cx="5163760" cy="5736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4360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8229D490-C61C-4F9F-8DB9-BD2E3A885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780098"/>
            <a:ext cx="5886450" cy="1494878"/>
          </a:xfrm>
        </p:spPr>
        <p:txBody>
          <a:bodyPr>
            <a:noAutofit/>
          </a:bodyPr>
          <a:lstStyle/>
          <a:p>
            <a:r>
              <a:rPr lang="hr-HR" dirty="0"/>
              <a:t>Ciklus</a:t>
            </a:r>
          </a:p>
          <a:p>
            <a:r>
              <a:rPr lang="hr-HR" dirty="0"/>
              <a:t>Posljedica rotacije Zemlje oko svoje osi </a:t>
            </a:r>
          </a:p>
          <a:p>
            <a:r>
              <a:rPr lang="hr-HR" dirty="0"/>
              <a:t>Traje 24 sata </a:t>
            </a:r>
          </a:p>
        </p:txBody>
      </p:sp>
      <p:sp>
        <p:nvSpPr>
          <p:cNvPr id="4" name="Naslov 3">
            <a:extLst>
              <a:ext uri="{FF2B5EF4-FFF2-40B4-BE49-F238E27FC236}">
                <a16:creationId xmlns="" xmlns:a16="http://schemas.microsoft.com/office/drawing/2014/main" id="{DFB9C6D6-35BB-4230-AB5E-52E8A24B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150" y="1812157"/>
            <a:ext cx="4026568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Izmjena dana i noći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44852B-4A65-42AB-B380-CFC00BD00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4"/>
          <a:stretch/>
        </p:blipFill>
        <p:spPr>
          <a:xfrm>
            <a:off x="0" y="1166233"/>
            <a:ext cx="5407621" cy="5667153"/>
          </a:xfrm>
          <a:prstGeom prst="rect">
            <a:avLst/>
          </a:prstGeom>
        </p:spPr>
      </p:pic>
      <p:pic>
        <p:nvPicPr>
          <p:cNvPr id="7" name="Grafika 6" descr="Double Tap Gesture outline">
            <a:extLst>
              <a:ext uri="{FF2B5EF4-FFF2-40B4-BE49-F238E27FC236}">
                <a16:creationId xmlns="" xmlns:a16="http://schemas.microsoft.com/office/drawing/2014/main" id="{4909D8C5-5D6E-4065-A840-88DC2D6F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7621" y="5841124"/>
            <a:ext cx="914400" cy="9144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9B09D260-B47A-4007-BCE0-C51D00CEB7F1}"/>
              </a:ext>
            </a:extLst>
          </p:cNvPr>
          <p:cNvSpPr txBox="1"/>
          <p:nvPr/>
        </p:nvSpPr>
        <p:spPr>
          <a:xfrm>
            <a:off x="6322021" y="622149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effectLst/>
                <a:ea typeface="Calibri" panose="020F0502020204030204" pitchFamily="34" charset="0"/>
              </a:rPr>
              <a:t>aplikacija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NASA's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eyes</a:t>
            </a:r>
            <a:endParaRPr lang="hr-HR" sz="2400" dirty="0"/>
          </a:p>
        </p:txBody>
      </p:sp>
    </p:spTree>
    <p:extLst>
      <p:ext uri="{BB962C8B-B14F-4D97-AF65-F5344CB8AC3E}">
        <p14:creationId xmlns="" xmlns:p14="http://schemas.microsoft.com/office/powerpoint/2010/main" val="91636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DDD0021F-D977-480F-BD8E-4EFEE0511706}"/>
              </a:ext>
            </a:extLst>
          </p:cNvPr>
          <p:cNvSpPr txBox="1"/>
          <p:nvPr/>
        </p:nvSpPr>
        <p:spPr>
          <a:xfrm>
            <a:off x="5277508" y="1426571"/>
            <a:ext cx="6590642" cy="490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Noć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8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ećina</a:t>
            </a:r>
            <a:r>
              <a:rPr kumimoji="0" lang="hr-H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organizama </a:t>
            </a:r>
            <a:r>
              <a:rPr lang="hr-HR" sz="2800" dirty="0" smtClean="0"/>
              <a:t>–</a:t>
            </a: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vrijeme mirovanja i odmora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prstClr val="black"/>
                </a:solidFill>
                <a:latin typeface="Calibri" panose="020F0502020204030204"/>
              </a:rPr>
              <a:t>Nedostatak svjetlosti (mrak) – ograničena noćna aktivnost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prstClr val="black"/>
                </a:solidFill>
                <a:latin typeface="Calibri" panose="020F0502020204030204"/>
              </a:rPr>
              <a:t>životinje ne vide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iljke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 obavljaju fotosintezu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Grabežljivci –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aktivni noću, odmaraju danju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Izoštrena osjetila (njuh, sluh, opip) – snalaženje i lov plijena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198C3A4C-82B9-4768-B1F7-FA90BFEBD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33569"/>
            <a:ext cx="4906977" cy="267327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0B015C75-C7A0-4330-BB1A-0BE81B034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6682"/>
            <a:ext cx="4906978" cy="309131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="" xmlns:a16="http://schemas.microsoft.com/office/drawing/2014/main" id="{CB86F980-D4D8-4D13-BA09-BBA16B17D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055" y="6143625"/>
            <a:ext cx="809625" cy="714375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="" xmlns:a16="http://schemas.microsoft.com/office/drawing/2014/main" id="{CB5DDA36-C4E5-47C0-B5C3-8F219F869BD4}"/>
              </a:ext>
            </a:extLst>
          </p:cNvPr>
          <p:cNvSpPr txBox="1"/>
          <p:nvPr/>
        </p:nvSpPr>
        <p:spPr>
          <a:xfrm>
            <a:off x="10103416" y="6345271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>
                <a:solidFill>
                  <a:schemeClr val="accent6">
                    <a:lumMod val="75000"/>
                  </a:schemeClr>
                </a:solidFill>
                <a:hlinkClick r:id="rId6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="" xmlns:a16="http://schemas.microsoft.com/office/drawing/2014/main" id="{7DD1EBC7-F2F1-4C88-B1BA-661BEBDD93D0}"/>
              </a:ext>
            </a:extLst>
          </p:cNvPr>
          <p:cNvSpPr txBox="1"/>
          <p:nvPr/>
        </p:nvSpPr>
        <p:spPr>
          <a:xfrm>
            <a:off x="5800726" y="628679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6"/>
              </a:rPr>
              <a:t>Vizualno+</a:t>
            </a:r>
            <a:endParaRPr lang="hr-HR" sz="2000" b="1" dirty="0"/>
          </a:p>
        </p:txBody>
      </p:sp>
      <p:pic>
        <p:nvPicPr>
          <p:cNvPr id="23" name="Slika 22">
            <a:extLst>
              <a:ext uri="{FF2B5EF4-FFF2-40B4-BE49-F238E27FC236}">
                <a16:creationId xmlns="" xmlns:a16="http://schemas.microsoft.com/office/drawing/2014/main" id="{A521F056-15F9-438B-B42D-4EBB7821D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1" y="6158237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43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568" y="3476731"/>
            <a:ext cx="10845570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Ciklusi u prirodi 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A5AA7B9-371F-438A-B2D4-BCA1AEC05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112" y="3059477"/>
            <a:ext cx="1147943" cy="1147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968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DF312B56-BA57-43EC-B6DC-88AFA7E19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3429000"/>
            <a:ext cx="3380874" cy="770868"/>
          </a:xfrm>
        </p:spPr>
        <p:txBody>
          <a:bodyPr>
            <a:normAutofit/>
          </a:bodyPr>
          <a:lstStyle/>
          <a:p>
            <a:r>
              <a:rPr lang="hr-HR" sz="4800" b="1" dirty="0"/>
              <a:t>CIKLUS VODE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397FF5AF-F5DE-452A-BA13-92C8952B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32" y="1154907"/>
            <a:ext cx="7684168" cy="570309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484E665A-E231-44BB-86CF-0CDDAFAD49B8}"/>
              </a:ext>
            </a:extLst>
          </p:cNvPr>
          <p:cNvSpPr txBox="1"/>
          <p:nvPr/>
        </p:nvSpPr>
        <p:spPr>
          <a:xfrm>
            <a:off x="0" y="6126920"/>
            <a:ext cx="4507832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Pomoću aplikacije </a:t>
            </a:r>
            <a:r>
              <a:rPr lang="hr-H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e-sfera</a:t>
            </a:r>
            <a:r>
              <a:rPr lang="hr-H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očitaj </a:t>
            </a:r>
            <a:r>
              <a:rPr lang="hr-H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Zappar</a:t>
            </a:r>
            <a:r>
              <a:rPr lang="hr-H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kod  na 16. stranici, slika 1.14. </a:t>
            </a:r>
            <a:r>
              <a:rPr lang="hr-HR" sz="14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hr-HR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Prikaz </a:t>
            </a:r>
            <a:r>
              <a:rPr lang="hr-H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kruženja vode u </a:t>
            </a:r>
            <a:r>
              <a:rPr lang="hr-HR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prirodi</a:t>
            </a:r>
            <a:r>
              <a:rPr lang="hr-HR" sz="1400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72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836</Words>
  <Application>Microsoft Office PowerPoint</Application>
  <PresentationFormat>Custom</PresentationFormat>
  <Paragraphs>302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Calibri Light</vt:lpstr>
      <vt:lpstr>Office Theme</vt:lpstr>
      <vt:lpstr>Slide 1</vt:lpstr>
      <vt:lpstr>CIKLUSI  U  PRIRODI</vt:lpstr>
      <vt:lpstr>Godišnja doba </vt:lpstr>
      <vt:lpstr>Slide 4</vt:lpstr>
      <vt:lpstr>Slide 5</vt:lpstr>
      <vt:lpstr>Izmjena dana i noći </vt:lpstr>
      <vt:lpstr>Slide 7</vt:lpstr>
      <vt:lpstr>  Vježbom ponovi …</vt:lpstr>
      <vt:lpstr>CIKLUS VODE</vt:lpstr>
      <vt:lpstr>Slide 10</vt:lpstr>
      <vt:lpstr>Prolazak vode kroz biljku</vt:lpstr>
      <vt:lpstr>Slide 12</vt:lpstr>
      <vt:lpstr>Slide 13</vt:lpstr>
      <vt:lpstr>   Vježbom ponovi …</vt:lpstr>
      <vt:lpstr>ŽIVOTNI CIKLUSI</vt:lpstr>
      <vt:lpstr>Životni ciklusi biljaka </vt:lpstr>
      <vt:lpstr>Slide 17</vt:lpstr>
      <vt:lpstr>PROLJEĆE </vt:lpstr>
      <vt:lpstr>Slide 19</vt:lpstr>
      <vt:lpstr>Slide 20</vt:lpstr>
      <vt:lpstr>Slide 21</vt:lpstr>
      <vt:lpstr>Životni ciklusi životinja</vt:lpstr>
      <vt:lpstr>Slide 23</vt:lpstr>
      <vt:lpstr>RAZVOJ ŽIVOTINJA IZ JAJA </vt:lpstr>
      <vt:lpstr>Životni ciklus čovjeka </vt:lpstr>
      <vt:lpstr>   Vježbom ponovi …</vt:lpstr>
      <vt:lpstr>IZLAZNA KARTICA</vt:lpstr>
      <vt:lpstr>Ciklusi u prirodi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66</cp:revision>
  <dcterms:created xsi:type="dcterms:W3CDTF">2021-01-04T08:54:24Z</dcterms:created>
  <dcterms:modified xsi:type="dcterms:W3CDTF">2021-08-12T10:46:27Z</dcterms:modified>
</cp:coreProperties>
</file>